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4" r:id="rId1"/>
  </p:sldMasterIdLst>
  <p:notesMasterIdLst>
    <p:notesMasterId r:id="rId50"/>
  </p:notesMasterIdLst>
  <p:handoutMasterIdLst>
    <p:handoutMasterId r:id="rId51"/>
  </p:handoutMasterIdLst>
  <p:sldIdLst>
    <p:sldId id="261" r:id="rId2"/>
    <p:sldId id="267" r:id="rId3"/>
    <p:sldId id="268" r:id="rId4"/>
    <p:sldId id="269" r:id="rId5"/>
    <p:sldId id="270" r:id="rId6"/>
    <p:sldId id="312" r:id="rId7"/>
    <p:sldId id="273" r:id="rId8"/>
    <p:sldId id="274" r:id="rId9"/>
    <p:sldId id="314" r:id="rId10"/>
    <p:sldId id="277" r:id="rId11"/>
    <p:sldId id="275" r:id="rId12"/>
    <p:sldId id="278" r:id="rId13"/>
    <p:sldId id="279" r:id="rId14"/>
    <p:sldId id="315" r:id="rId15"/>
    <p:sldId id="280" r:id="rId16"/>
    <p:sldId id="282" r:id="rId17"/>
    <p:sldId id="283" r:id="rId18"/>
    <p:sldId id="281" r:id="rId19"/>
    <p:sldId id="284" r:id="rId20"/>
    <p:sldId id="285" r:id="rId21"/>
    <p:sldId id="286" r:id="rId22"/>
    <p:sldId id="287" r:id="rId23"/>
    <p:sldId id="313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266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B1"/>
    <a:srgbClr val="8DAEC8"/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6" autoAdjust="0"/>
    <p:restoredTop sz="86452" autoAdjust="0"/>
  </p:normalViewPr>
  <p:slideViewPr>
    <p:cSldViewPr snapToGrid="0">
      <p:cViewPr varScale="1">
        <p:scale>
          <a:sx n="68" d="100"/>
          <a:sy n="68" d="100"/>
        </p:scale>
        <p:origin x="3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96108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12A0194E-1D09-4BBF-BDF1-770DBCF96D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02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01645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8A9A6D-AF1A-4FE1-9DF4-72F74301AE22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2EE323CC-2781-4E2F-B115-F0BFD4EBA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F4A774-083E-46F6-8C8D-262F5D353A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28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44407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90F7B9-63A3-4191-9B4D-982FB5E6BD64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9" name="Picture 8" descr="bottom graphic.png">
            <a:extLst>
              <a:ext uri="{FF2B5EF4-FFF2-40B4-BE49-F238E27FC236}">
                <a16:creationId xmlns:a16="http://schemas.microsoft.com/office/drawing/2014/main" id="{E047DF72-B32F-41D6-9CEB-BA05F93C33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C4AB19-5B0F-4735-86CB-CE2448DFB0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44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8D1B91-C106-4CC2-81BD-A5B5E99ADA9F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937588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936B94-94B6-4DB8-A76F-BCF5F514346A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5932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96557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54168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14271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713866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35807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2869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3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792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0642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75635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5900" y="1302043"/>
            <a:ext cx="11280200" cy="4481345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938496"/>
            <a:ext cx="11280200" cy="4386103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434672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2" y="2124194"/>
            <a:ext cx="11280201" cy="401320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920960"/>
          </a:xfrm>
          <a:prstGeom prst="rect">
            <a:avLst/>
          </a:prstGeom>
        </p:spPr>
        <p:txBody>
          <a:bodyPr/>
          <a:lstStyle>
            <a:lvl1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233363" marR="0" indent="-23336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7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865170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24205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42146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BFB01F15-3489-4E35-B4CF-E6A84720CF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7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76452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2022 Logical Operations,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A018DA-E4C9-4B73-ABB8-1E778D40A06F}"/>
              </a:ext>
            </a:extLst>
          </p:cNvPr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16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799" r:id="rId26"/>
    <p:sldLayoutId id="2147483801" r:id="rId27"/>
    <p:sldLayoutId id="2147483818" r:id="rId28"/>
    <p:sldLayoutId id="2147483822" r:id="rId29"/>
    <p:sldLayoutId id="2147483819" r:id="rId30"/>
    <p:sldLayoutId id="2147483826" r:id="rId31"/>
    <p:sldLayoutId id="2147483816" r:id="rId32"/>
    <p:sldLayoutId id="2147483823" r:id="rId33"/>
    <p:sldLayoutId id="2147483817" r:id="rId34"/>
    <p:sldLayoutId id="2147483821" r:id="rId35"/>
    <p:sldLayoutId id="2147483804" r:id="rId36"/>
    <p:sldLayoutId id="2147483827" r:id="rId3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 In to Windows 11</a:t>
            </a:r>
          </a:p>
          <a:p>
            <a:r>
              <a:rPr lang="en-US" dirty="0"/>
              <a:t>Navigate the Windows 11 Desktop</a:t>
            </a:r>
          </a:p>
          <a:p>
            <a:r>
              <a:rPr lang="en-US" dirty="0"/>
              <a:t>Use the Start Menu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Windows 11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E253D3-EDD5-4158-B3E8-388A5720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44518B9-C15A-4090-86CA-C55F10DBA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4830E-9890-4DC8-96D9-55C327971E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 or school account.</a:t>
            </a:r>
          </a:p>
          <a:p>
            <a:r>
              <a:rPr lang="en-US" dirty="0"/>
              <a:t>Provides access to network resources:</a:t>
            </a:r>
          </a:p>
          <a:p>
            <a:pPr lvl="1"/>
            <a:r>
              <a:rPr lang="en-US" dirty="0"/>
              <a:t>Email</a:t>
            </a:r>
          </a:p>
          <a:p>
            <a:pPr lvl="1"/>
            <a:r>
              <a:rPr lang="en-US" dirty="0"/>
              <a:t>Network apps</a:t>
            </a:r>
          </a:p>
          <a:p>
            <a:pPr lvl="1"/>
            <a:r>
              <a:rPr lang="en-US" dirty="0"/>
              <a:t>Network devices</a:t>
            </a:r>
          </a:p>
          <a:p>
            <a:r>
              <a:rPr lang="en-US" dirty="0"/>
              <a:t>Account is controlled by a network administrator:</a:t>
            </a:r>
          </a:p>
          <a:p>
            <a:pPr lvl="1"/>
            <a:r>
              <a:rPr lang="en-US" dirty="0"/>
              <a:t>Might limit what you can do on your local computer.</a:t>
            </a:r>
          </a:p>
          <a:p>
            <a:pPr lvl="1"/>
            <a:r>
              <a:rPr lang="en-US" dirty="0"/>
              <a:t>Might limit which settings you can change.</a:t>
            </a:r>
          </a:p>
          <a:p>
            <a:pPr lvl="1"/>
            <a:r>
              <a:rPr lang="en-US" dirty="0"/>
              <a:t>Might prevent you from installing apps or hardware yourself.</a:t>
            </a:r>
          </a:p>
        </p:txBody>
      </p:sp>
    </p:spTree>
    <p:extLst>
      <p:ext uri="{BB962C8B-B14F-4D97-AF65-F5344CB8AC3E}">
        <p14:creationId xmlns:p14="http://schemas.microsoft.com/office/powerpoint/2010/main" val="2684886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4EFD96-78DD-491B-97DE-DFD12F16D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1444D2-2D4D-4BD1-A37A-37D5BA53F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6831A-E677-4F41-A121-DE59619825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Device specific</a:t>
            </a:r>
          </a:p>
          <a:p>
            <a:pPr lvl="1"/>
            <a:r>
              <a:rPr lang="en-US" dirty="0"/>
              <a:t>Account only applies to the computer where it was created.</a:t>
            </a:r>
          </a:p>
          <a:p>
            <a:r>
              <a:rPr lang="en-US" dirty="0"/>
              <a:t>Any configuration only applies to this computer.</a:t>
            </a:r>
          </a:p>
          <a:p>
            <a:r>
              <a:rPr lang="en-US" dirty="0"/>
              <a:t>Use installed apps.</a:t>
            </a:r>
          </a:p>
          <a:p>
            <a:r>
              <a:rPr lang="en-US" dirty="0"/>
              <a:t>Go online.</a:t>
            </a:r>
          </a:p>
          <a:p>
            <a:r>
              <a:rPr lang="en-US" dirty="0"/>
              <a:t>Change personalization settings.</a:t>
            </a:r>
          </a:p>
          <a:p>
            <a:r>
              <a:rPr lang="en-US" dirty="0"/>
              <a:t>Some Windows 11 features require Microsoft account sign in:</a:t>
            </a:r>
          </a:p>
          <a:p>
            <a:pPr marL="461963"/>
            <a:r>
              <a:rPr lang="en-US" dirty="0"/>
              <a:t>Switch the local account to a Microsoft account.</a:t>
            </a:r>
          </a:p>
          <a:p>
            <a:pPr marL="461963"/>
            <a:r>
              <a:rPr lang="en-US" dirty="0"/>
              <a:t>Use a separate Microsoft account.</a:t>
            </a:r>
          </a:p>
          <a:p>
            <a:pPr marL="461963"/>
            <a:r>
              <a:rPr lang="en-US" dirty="0"/>
              <a:t>Use Microsoft credentials when prompted to sign in to use an app or feature.</a:t>
            </a:r>
          </a:p>
        </p:txBody>
      </p:sp>
    </p:spTree>
    <p:extLst>
      <p:ext uri="{BB962C8B-B14F-4D97-AF65-F5344CB8AC3E}">
        <p14:creationId xmlns:p14="http://schemas.microsoft.com/office/powerpoint/2010/main" val="2293863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15169A-A461-4C5F-9E45-8C89AE496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D16ACF-9B88-458D-80D0-878EDE0F97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613" y="1312652"/>
            <a:ext cx="11280775" cy="4899445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99DA1B1-3079-4264-900E-FC4930873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Sync</a:t>
            </a:r>
          </a:p>
        </p:txBody>
      </p:sp>
      <p:sp>
        <p:nvSpPr>
          <p:cNvPr id="9" name="Line 313">
            <a:extLst>
              <a:ext uri="{FF2B5EF4-FFF2-40B4-BE49-F238E27FC236}">
                <a16:creationId xmlns:a16="http://schemas.microsoft.com/office/drawing/2014/main" id="{B0FF75C4-532B-4E36-99B1-E3A76E1BC37F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773158" y="523255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17C97366-4B94-4728-8F45-EFC87468A5F3}"/>
              </a:ext>
            </a:extLst>
          </p:cNvPr>
          <p:cNvSpPr/>
          <p:nvPr/>
        </p:nvSpPr>
        <p:spPr>
          <a:xfrm>
            <a:off x="7271633" y="4356258"/>
            <a:ext cx="215735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Sync apps across devices</a:t>
            </a: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8895EF9B-88A9-40BC-B8EE-F5DDF421BECB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794677" y="368017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7FE07266-67A4-446F-A7CD-7832748E80E1}"/>
              </a:ext>
            </a:extLst>
          </p:cNvPr>
          <p:cNvSpPr/>
          <p:nvPr/>
        </p:nvSpPr>
        <p:spPr>
          <a:xfrm>
            <a:off x="7271633" y="3542852"/>
            <a:ext cx="215735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Specify the folders to sync</a:t>
            </a:r>
          </a:p>
        </p:txBody>
      </p:sp>
      <p:sp>
        <p:nvSpPr>
          <p:cNvPr id="13" name="Line 313">
            <a:extLst>
              <a:ext uri="{FF2B5EF4-FFF2-40B4-BE49-F238E27FC236}">
                <a16:creationId xmlns:a16="http://schemas.microsoft.com/office/drawing/2014/main" id="{594DF47F-F73F-4C53-95CD-BFC61510A9A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794677" y="455647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B6617520-6075-4B02-970A-3CDD45073617}"/>
              </a:ext>
            </a:extLst>
          </p:cNvPr>
          <p:cNvSpPr/>
          <p:nvPr/>
        </p:nvSpPr>
        <p:spPr>
          <a:xfrm>
            <a:off x="7271633" y="5051136"/>
            <a:ext cx="215735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Sync settings across devices</a:t>
            </a:r>
          </a:p>
        </p:txBody>
      </p:sp>
    </p:spTree>
    <p:extLst>
      <p:ext uri="{BB962C8B-B14F-4D97-AF65-F5344CB8AC3E}">
        <p14:creationId xmlns:p14="http://schemas.microsoft.com/office/powerpoint/2010/main" val="156114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A46829-3659-4600-9596-E7FB8861A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949CA6-6059-44AB-B4BD-CE4E2A08A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Sign-In Options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E384C02-3007-41A4-8BCA-0A3568397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5066158"/>
            <a:ext cx="3095625" cy="1362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E370FB26-0B43-4E0F-B943-648DBFD69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527" y="5228083"/>
            <a:ext cx="3133725" cy="120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25E619-44AA-449E-B379-CF50AD4A45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270" r="8368"/>
          <a:stretch/>
        </p:blipFill>
        <p:spPr>
          <a:xfrm>
            <a:off x="3057525" y="1300162"/>
            <a:ext cx="2314575" cy="28190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CAB410-8E58-4E8E-BF07-6E9BB3568F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24" y="1300162"/>
            <a:ext cx="2476500" cy="2619375"/>
          </a:xfrm>
          <a:prstGeom prst="rect">
            <a:avLst/>
          </a:prstGeom>
        </p:spPr>
      </p:pic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1D3A39BC-6F39-4BBA-B553-A190C7DAED28}"/>
              </a:ext>
            </a:extLst>
          </p:cNvPr>
          <p:cNvSpPr/>
          <p:nvPr/>
        </p:nvSpPr>
        <p:spPr>
          <a:xfrm>
            <a:off x="3352799" y="431807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PIN Sign-in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7C70ADF-F5C7-486B-80C3-9AF0E5AAC1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1049" y="1278007"/>
            <a:ext cx="6115050" cy="3314700"/>
          </a:xfrm>
          <a:prstGeom prst="rect">
            <a:avLst/>
          </a:prstGeom>
        </p:spPr>
      </p:pic>
      <p:sp>
        <p:nvSpPr>
          <p:cNvPr id="22" name="AutoShape 303">
            <a:extLst>
              <a:ext uri="{FF2B5EF4-FFF2-40B4-BE49-F238E27FC236}">
                <a16:creationId xmlns:a16="http://schemas.microsoft.com/office/drawing/2014/main" id="{540FF5BA-2031-4525-A9DD-9690820E26F4}"/>
              </a:ext>
            </a:extLst>
          </p:cNvPr>
          <p:cNvSpPr>
            <a:spLocks/>
          </p:cNvSpPr>
          <p:nvPr/>
        </p:nvSpPr>
        <p:spPr bwMode="auto">
          <a:xfrm flipH="1">
            <a:off x="2322427" y="5047108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3" name="Line 313">
            <a:extLst>
              <a:ext uri="{FF2B5EF4-FFF2-40B4-BE49-F238E27FC236}">
                <a16:creationId xmlns:a16="http://schemas.microsoft.com/office/drawing/2014/main" id="{7B1B6E66-4E39-4BD6-BCD8-A0AD5C8BE55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8982252" y="600152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D0BB99D7-4395-437E-A7DC-03C450C9FA58}"/>
              </a:ext>
            </a:extLst>
          </p:cNvPr>
          <p:cNvSpPr/>
          <p:nvPr/>
        </p:nvSpPr>
        <p:spPr>
          <a:xfrm>
            <a:off x="503061" y="560035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Biometric Sign-in</a:t>
            </a:r>
          </a:p>
        </p:txBody>
      </p:sp>
      <p:sp>
        <p:nvSpPr>
          <p:cNvPr id="25" name="Rounded Rectangle 142">
            <a:extLst>
              <a:ext uri="{FF2B5EF4-FFF2-40B4-BE49-F238E27FC236}">
                <a16:creationId xmlns:a16="http://schemas.microsoft.com/office/drawing/2014/main" id="{72259F1A-A6A3-4781-B84A-CDAD25E4450B}"/>
              </a:ext>
            </a:extLst>
          </p:cNvPr>
          <p:cNvSpPr/>
          <p:nvPr/>
        </p:nvSpPr>
        <p:spPr>
          <a:xfrm>
            <a:off x="9413049" y="5858648"/>
            <a:ext cx="220692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Physical Security Key Sign-in</a:t>
            </a:r>
          </a:p>
        </p:txBody>
      </p:sp>
      <p:sp>
        <p:nvSpPr>
          <p:cNvPr id="26" name="Line 314">
            <a:extLst>
              <a:ext uri="{FF2B5EF4-FFF2-40B4-BE49-F238E27FC236}">
                <a16:creationId xmlns:a16="http://schemas.microsoft.com/office/drawing/2014/main" id="{B804D953-1E2E-4763-A7C6-D8C4E78C897B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371144" y="406883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7" name="Line 314">
            <a:extLst>
              <a:ext uri="{FF2B5EF4-FFF2-40B4-BE49-F238E27FC236}">
                <a16:creationId xmlns:a16="http://schemas.microsoft.com/office/drawing/2014/main" id="{58BFEACE-DFF6-45AD-945B-DDFE8B04204A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18395" y="410674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72646F4B-8096-4FDA-9C31-6456BBA606C7}"/>
              </a:ext>
            </a:extLst>
          </p:cNvPr>
          <p:cNvSpPr/>
          <p:nvPr/>
        </p:nvSpPr>
        <p:spPr>
          <a:xfrm>
            <a:off x="455901" y="408089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Password Sign-in</a:t>
            </a:r>
          </a:p>
        </p:txBody>
      </p:sp>
      <p:sp>
        <p:nvSpPr>
          <p:cNvPr id="28" name="Line 314">
            <a:extLst>
              <a:ext uri="{FF2B5EF4-FFF2-40B4-BE49-F238E27FC236}">
                <a16:creationId xmlns:a16="http://schemas.microsoft.com/office/drawing/2014/main" id="{0DFFBC1C-CB97-4BB1-AD46-C03224888FD2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8322383" y="475503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014534DC-E519-426C-9131-0283CC900DAA}"/>
              </a:ext>
            </a:extLst>
          </p:cNvPr>
          <p:cNvSpPr/>
          <p:nvPr/>
        </p:nvSpPr>
        <p:spPr>
          <a:xfrm>
            <a:off x="8118174" y="4767576"/>
            <a:ext cx="220692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Picture password Sign-in</a:t>
            </a:r>
          </a:p>
        </p:txBody>
      </p:sp>
    </p:spTree>
    <p:extLst>
      <p:ext uri="{BB962C8B-B14F-4D97-AF65-F5344CB8AC3E}">
        <p14:creationId xmlns:p14="http://schemas.microsoft.com/office/powerpoint/2010/main" val="3941794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F43AA9-2D58-4714-A070-EA1AA11E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4112" y="6445473"/>
            <a:ext cx="28448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309EE4-46C4-4553-BAAC-24BF6FDB1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</p:spPr>
        <p:txBody>
          <a:bodyPr/>
          <a:lstStyle/>
          <a:p>
            <a:r>
              <a:rPr lang="en-US" dirty="0"/>
              <a:t>Windows Hello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93ADF-81FE-48F1-9E6C-776BF26EDD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/>
          <a:p>
            <a:r>
              <a:rPr lang="en-US" dirty="0"/>
              <a:t>A secure method of gaining access to Windows 11.</a:t>
            </a:r>
          </a:p>
          <a:p>
            <a:r>
              <a:rPr lang="en-US" dirty="0"/>
              <a:t>Can use:</a:t>
            </a:r>
          </a:p>
          <a:p>
            <a:pPr lvl="2"/>
            <a:r>
              <a:rPr lang="en-US" dirty="0"/>
              <a:t>PIN</a:t>
            </a:r>
          </a:p>
          <a:p>
            <a:pPr lvl="2"/>
            <a:r>
              <a:rPr lang="en-US" dirty="0"/>
              <a:t>Biometric access</a:t>
            </a:r>
          </a:p>
          <a:p>
            <a:r>
              <a:rPr lang="en-US" dirty="0"/>
              <a:t>Password replaced by two-factor authentication.</a:t>
            </a:r>
          </a:p>
          <a:p>
            <a:pPr lvl="2"/>
            <a:r>
              <a:rPr lang="en-US" dirty="0"/>
              <a:t>Releases credentials that can authenticate you.</a:t>
            </a:r>
          </a:p>
          <a:p>
            <a:pPr lvl="2"/>
            <a:r>
              <a:rPr lang="en-US" dirty="0"/>
              <a:t>It is the second factor in the authentication process.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737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94E24E-2E16-4CE2-B158-C1278B3B4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C56D885-A7FD-4D75-B762-D3C80B201F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9096"/>
          <a:stretch/>
        </p:blipFill>
        <p:spPr>
          <a:xfrm>
            <a:off x="227301" y="1139320"/>
            <a:ext cx="11050299" cy="542930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78CA61B-D62E-4A41-9EE9-F7DB249D2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Out-of-Box Experience</a:t>
            </a:r>
          </a:p>
        </p:txBody>
      </p:sp>
    </p:spTree>
    <p:extLst>
      <p:ext uri="{BB962C8B-B14F-4D97-AF65-F5344CB8AC3E}">
        <p14:creationId xmlns:p14="http://schemas.microsoft.com/office/powerpoint/2010/main" val="3792826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ED089B-AA12-4547-9828-32FF643BE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2DABF-95EA-4623-B7A4-CA1DB366E8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Logging In to Windows 11</a:t>
            </a:r>
          </a:p>
        </p:txBody>
      </p:sp>
    </p:spTree>
    <p:extLst>
      <p:ext uri="{BB962C8B-B14F-4D97-AF65-F5344CB8AC3E}">
        <p14:creationId xmlns:p14="http://schemas.microsoft.com/office/powerpoint/2010/main" val="897799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737F-97D9-4EF5-8BDE-0400A3603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the Windows 11 Desktop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44EBC1-F966-4065-BA23-D4441E002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0EB65-89B3-484B-A655-AE0CF8CE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226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FFC915-BD3D-48F5-8C95-C237DD86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Content Placeholder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7617314-8D15-47D3-9C38-17203EB034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9420" y="1049202"/>
            <a:ext cx="8753160" cy="4921250"/>
          </a:xfrm>
          <a:ln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4DD11E7-9932-4E5E-911D-5BAB0E29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Desktop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74F359-BD86-415F-BAEB-66613D538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577" y="5221574"/>
            <a:ext cx="2172003" cy="438211"/>
          </a:xfrm>
          <a:prstGeom prst="rect">
            <a:avLst/>
          </a:prstGeom>
        </p:spPr>
      </p:pic>
      <p:sp>
        <p:nvSpPr>
          <p:cNvPr id="9" name="Line 313">
            <a:extLst>
              <a:ext uri="{FF2B5EF4-FFF2-40B4-BE49-F238E27FC236}">
                <a16:creationId xmlns:a16="http://schemas.microsoft.com/office/drawing/2014/main" id="{C8A0205A-6D86-4156-BA79-0859CC07670B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164147" y="190479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35527B82-D3F4-4FE1-8212-7B7757A158FF}"/>
              </a:ext>
            </a:extLst>
          </p:cNvPr>
          <p:cNvSpPr/>
          <p:nvPr/>
        </p:nvSpPr>
        <p:spPr>
          <a:xfrm>
            <a:off x="2547585" y="1767477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Shortcut</a:t>
            </a:r>
          </a:p>
        </p:txBody>
      </p:sp>
      <p:sp>
        <p:nvSpPr>
          <p:cNvPr id="12" name="AutoShape 303">
            <a:extLst>
              <a:ext uri="{FF2B5EF4-FFF2-40B4-BE49-F238E27FC236}">
                <a16:creationId xmlns:a16="http://schemas.microsoft.com/office/drawing/2014/main" id="{C25786A5-0886-4B2D-9624-A9911CC749A0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9609044" y="4837429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5D2BADE1-9251-4094-9170-47F48FDDA8BA}"/>
              </a:ext>
            </a:extLst>
          </p:cNvPr>
          <p:cNvSpPr/>
          <p:nvPr/>
        </p:nvSpPr>
        <p:spPr>
          <a:xfrm>
            <a:off x="8710594" y="513577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Taskbar corner</a:t>
            </a: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D6D143B9-C5C4-4B03-A64B-7127E95E49D0}"/>
              </a:ext>
            </a:extLst>
          </p:cNvPr>
          <p:cNvSpPr/>
          <p:nvPr/>
        </p:nvSpPr>
        <p:spPr>
          <a:xfrm>
            <a:off x="5235649" y="637243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Taskbar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0E6B6B5-081C-41BE-A18F-423B174E3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2342" y="5712385"/>
            <a:ext cx="952633" cy="238158"/>
          </a:xfrm>
          <a:prstGeom prst="rect">
            <a:avLst/>
          </a:prstGeom>
        </p:spPr>
      </p:pic>
      <p:sp>
        <p:nvSpPr>
          <p:cNvPr id="18" name="AutoShape 303">
            <a:extLst>
              <a:ext uri="{FF2B5EF4-FFF2-40B4-BE49-F238E27FC236}">
                <a16:creationId xmlns:a16="http://schemas.microsoft.com/office/drawing/2014/main" id="{736465AB-34F8-416D-967C-778EEB79685C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5945017" y="1794861"/>
            <a:ext cx="301965" cy="875316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01E28B-0C6C-49B5-85D3-851E874F58E7}"/>
              </a:ext>
            </a:extLst>
          </p:cNvPr>
          <p:cNvSpPr/>
          <p:nvPr/>
        </p:nvSpPr>
        <p:spPr>
          <a:xfrm>
            <a:off x="1719419" y="5615304"/>
            <a:ext cx="8753160" cy="376062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C4E508AD-39FC-47C4-BB0E-2472DAA6A95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554105" y="548921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90325BF5-FD9B-49C9-A2AD-CABE939F9E5E}"/>
              </a:ext>
            </a:extLst>
          </p:cNvPr>
          <p:cNvSpPr/>
          <p:nvPr/>
        </p:nvSpPr>
        <p:spPr>
          <a:xfrm>
            <a:off x="3939845" y="513577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Start button</a:t>
            </a:r>
          </a:p>
        </p:txBody>
      </p:sp>
    </p:spTree>
    <p:extLst>
      <p:ext uri="{BB962C8B-B14F-4D97-AF65-F5344CB8AC3E}">
        <p14:creationId xmlns:p14="http://schemas.microsoft.com/office/powerpoint/2010/main" val="3938373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C5ADC3-49A1-45D3-B4A9-BAC61BA88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Content Placeholder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DD2CC5-62F7-4E16-BF4E-24D4131EB6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3880"/>
          <a:stretch/>
        </p:blipFill>
        <p:spPr>
          <a:xfrm>
            <a:off x="1371077" y="3866605"/>
            <a:ext cx="8753160" cy="301171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0204601-E098-40A2-BE38-D516789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Taskbar</a:t>
            </a:r>
          </a:p>
        </p:txBody>
      </p:sp>
      <p:sp>
        <p:nvSpPr>
          <p:cNvPr id="7" name="Line 314">
            <a:extLst>
              <a:ext uri="{FF2B5EF4-FFF2-40B4-BE49-F238E27FC236}">
                <a16:creationId xmlns:a16="http://schemas.microsoft.com/office/drawing/2014/main" id="{4AF573A4-4E89-4F83-9D9A-089CB3D9E9B6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508456" y="440616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Line 316">
            <a:extLst>
              <a:ext uri="{FF2B5EF4-FFF2-40B4-BE49-F238E27FC236}">
                <a16:creationId xmlns:a16="http://schemas.microsoft.com/office/drawing/2014/main" id="{F7379FD3-E1C9-40CD-B389-45AE71B75282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285168" y="361001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9C94877F-0B6C-4DAC-B89D-4BE7A49E9E01}"/>
              </a:ext>
            </a:extLst>
          </p:cNvPr>
          <p:cNvSpPr/>
          <p:nvPr/>
        </p:nvSpPr>
        <p:spPr>
          <a:xfrm>
            <a:off x="4026042" y="3132327"/>
            <a:ext cx="983114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Start</a:t>
            </a:r>
          </a:p>
        </p:txBody>
      </p:sp>
      <p:sp>
        <p:nvSpPr>
          <p:cNvPr id="10" name="Line 314">
            <a:extLst>
              <a:ext uri="{FF2B5EF4-FFF2-40B4-BE49-F238E27FC236}">
                <a16:creationId xmlns:a16="http://schemas.microsoft.com/office/drawing/2014/main" id="{EFCC8CAC-7E98-4DCB-88D0-094D0F3A6315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614615" y="4526106"/>
            <a:ext cx="806156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316">
            <a:extLst>
              <a:ext uri="{FF2B5EF4-FFF2-40B4-BE49-F238E27FC236}">
                <a16:creationId xmlns:a16="http://schemas.microsoft.com/office/drawing/2014/main" id="{D60D85CD-C588-4728-B561-FF1ED07831E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164653" y="3704924"/>
            <a:ext cx="301171" cy="747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C9A2137F-1E60-4D1E-B2A5-A8A49C8813B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673957" y="4402930"/>
            <a:ext cx="496819" cy="812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Line 314">
            <a:extLst>
              <a:ext uri="{FF2B5EF4-FFF2-40B4-BE49-F238E27FC236}">
                <a16:creationId xmlns:a16="http://schemas.microsoft.com/office/drawing/2014/main" id="{D2E6B8E5-797F-4580-B267-7EFD59E78FBE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6371629" y="4262436"/>
            <a:ext cx="19820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6">
            <a:extLst>
              <a:ext uri="{FF2B5EF4-FFF2-40B4-BE49-F238E27FC236}">
                <a16:creationId xmlns:a16="http://schemas.microsoft.com/office/drawing/2014/main" id="{63EA41FB-84CB-4A6B-8CA7-BB49E626B99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869574" y="3568458"/>
            <a:ext cx="607398" cy="747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303">
            <a:extLst>
              <a:ext uri="{FF2B5EF4-FFF2-40B4-BE49-F238E27FC236}">
                <a16:creationId xmlns:a16="http://schemas.microsoft.com/office/drawing/2014/main" id="{A882A6EC-D5D1-4A40-9083-A4BA54B60B54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9302551" y="3505464"/>
            <a:ext cx="166918" cy="147563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2B1D6AAF-D09F-4B5D-9C6A-B477E992778D}"/>
              </a:ext>
            </a:extLst>
          </p:cNvPr>
          <p:cNvSpPr/>
          <p:nvPr/>
        </p:nvSpPr>
        <p:spPr>
          <a:xfrm>
            <a:off x="3839446" y="4419330"/>
            <a:ext cx="983114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Search</a:t>
            </a: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A168AAF4-4F49-4FA7-9F00-D2D0F7D0572F}"/>
              </a:ext>
            </a:extLst>
          </p:cNvPr>
          <p:cNvSpPr/>
          <p:nvPr/>
        </p:nvSpPr>
        <p:spPr>
          <a:xfrm>
            <a:off x="4790619" y="3436770"/>
            <a:ext cx="983114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Widgets</a:t>
            </a: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EE98FEA7-E433-49A6-8EB2-1A7AF8CE0983}"/>
              </a:ext>
            </a:extLst>
          </p:cNvPr>
          <p:cNvSpPr/>
          <p:nvPr/>
        </p:nvSpPr>
        <p:spPr>
          <a:xfrm>
            <a:off x="4509666" y="4708790"/>
            <a:ext cx="983114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Task View</a:t>
            </a: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13CB78D2-5ABE-4174-BC9E-C8011C24FF43}"/>
              </a:ext>
            </a:extLst>
          </p:cNvPr>
          <p:cNvSpPr/>
          <p:nvPr/>
        </p:nvSpPr>
        <p:spPr>
          <a:xfrm>
            <a:off x="5553919" y="4747395"/>
            <a:ext cx="1097767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Explorer</a:t>
            </a:r>
          </a:p>
        </p:txBody>
      </p:sp>
      <p:sp>
        <p:nvSpPr>
          <p:cNvPr id="20" name="Rounded Rectangle 142">
            <a:extLst>
              <a:ext uri="{FF2B5EF4-FFF2-40B4-BE49-F238E27FC236}">
                <a16:creationId xmlns:a16="http://schemas.microsoft.com/office/drawing/2014/main" id="{722DE7DE-3220-4528-99EB-ABBE8207D136}"/>
              </a:ext>
            </a:extLst>
          </p:cNvPr>
          <p:cNvSpPr/>
          <p:nvPr/>
        </p:nvSpPr>
        <p:spPr>
          <a:xfrm>
            <a:off x="6265572" y="4326737"/>
            <a:ext cx="1294022" cy="301171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Microsoft Store</a:t>
            </a: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1BBEB30F-CEDE-41F7-A3D8-48C1FB2D9B1F}"/>
              </a:ext>
            </a:extLst>
          </p:cNvPr>
          <p:cNvSpPr/>
          <p:nvPr/>
        </p:nvSpPr>
        <p:spPr>
          <a:xfrm>
            <a:off x="5376014" y="3114276"/>
            <a:ext cx="1638809" cy="23376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Microsoft Edge</a:t>
            </a:r>
          </a:p>
        </p:txBody>
      </p:sp>
      <p:sp>
        <p:nvSpPr>
          <p:cNvPr id="22" name="Rounded Rectangle 142">
            <a:extLst>
              <a:ext uri="{FF2B5EF4-FFF2-40B4-BE49-F238E27FC236}">
                <a16:creationId xmlns:a16="http://schemas.microsoft.com/office/drawing/2014/main" id="{E6E281B6-4CFA-433B-9A2E-EB3086CE599C}"/>
              </a:ext>
            </a:extLst>
          </p:cNvPr>
          <p:cNvSpPr/>
          <p:nvPr/>
        </p:nvSpPr>
        <p:spPr>
          <a:xfrm>
            <a:off x="8741004" y="4361537"/>
            <a:ext cx="1475632" cy="31942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Taskbar corner</a:t>
            </a:r>
          </a:p>
        </p:txBody>
      </p:sp>
      <p:sp>
        <p:nvSpPr>
          <p:cNvPr id="23" name="Line 316">
            <a:extLst>
              <a:ext uri="{FF2B5EF4-FFF2-40B4-BE49-F238E27FC236}">
                <a16:creationId xmlns:a16="http://schemas.microsoft.com/office/drawing/2014/main" id="{5A9648F2-C59D-4F3E-BE38-7B4069076D4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491766" y="366290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052E0053-EA30-49EE-8D8E-04A2634488B1}"/>
              </a:ext>
            </a:extLst>
          </p:cNvPr>
          <p:cNvSpPr/>
          <p:nvPr/>
        </p:nvSpPr>
        <p:spPr>
          <a:xfrm>
            <a:off x="8648192" y="3215247"/>
            <a:ext cx="1475632" cy="31942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Taskbar corner overflow</a:t>
            </a:r>
          </a:p>
        </p:txBody>
      </p:sp>
      <p:sp>
        <p:nvSpPr>
          <p:cNvPr id="25" name="Line 314">
            <a:extLst>
              <a:ext uri="{FF2B5EF4-FFF2-40B4-BE49-F238E27FC236}">
                <a16:creationId xmlns:a16="http://schemas.microsoft.com/office/drawing/2014/main" id="{25B14697-6C8A-4F59-9EC8-5223AB37D1C2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422302" y="4333728"/>
            <a:ext cx="354112" cy="5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ounded Rectangle 142">
            <a:extLst>
              <a:ext uri="{FF2B5EF4-FFF2-40B4-BE49-F238E27FC236}">
                <a16:creationId xmlns:a16="http://schemas.microsoft.com/office/drawing/2014/main" id="{3090FAF8-DBC5-4C0D-A7A1-44454B1CF111}"/>
              </a:ext>
            </a:extLst>
          </p:cNvPr>
          <p:cNvSpPr/>
          <p:nvPr/>
        </p:nvSpPr>
        <p:spPr>
          <a:xfrm>
            <a:off x="5236624" y="4326934"/>
            <a:ext cx="611708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Chat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27B53F1-041A-4168-9B4B-63457BA7E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907" y="3859249"/>
            <a:ext cx="990738" cy="2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01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 In to Windows 11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C46500-4438-46BF-A4C1-5C19D3A5A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Content Placeholder 6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38596768-78B1-49B3-A8A3-77A6360B1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0201" t="1" b="2121"/>
          <a:stretch/>
        </p:blipFill>
        <p:spPr>
          <a:xfrm>
            <a:off x="5625736" y="3459694"/>
            <a:ext cx="1271749" cy="46621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D78B778-B556-4DB3-9496-AF1122464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Items</a:t>
            </a: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697E4219-2D1E-48C9-83F9-AB618AFF2CE9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6382352" y="418524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2DB25F55-4E56-411D-B98A-177019AB105D}"/>
              </a:ext>
            </a:extLst>
          </p:cNvPr>
          <p:cNvSpPr/>
          <p:nvPr/>
        </p:nvSpPr>
        <p:spPr>
          <a:xfrm>
            <a:off x="3596640" y="4415170"/>
            <a:ext cx="2373243" cy="365126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Microsoft Store app pinned to taskbar, not active or open</a:t>
            </a:r>
          </a:p>
        </p:txBody>
      </p:sp>
      <p:sp>
        <p:nvSpPr>
          <p:cNvPr id="11" name="Line 314">
            <a:extLst>
              <a:ext uri="{FF2B5EF4-FFF2-40B4-BE49-F238E27FC236}">
                <a16:creationId xmlns:a16="http://schemas.microsoft.com/office/drawing/2014/main" id="{ED27D787-7320-455C-822B-2CE23FE2B692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938679" y="321045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1AFF5A81-ECBC-4C2C-87F4-3F58A9DCE1E5}"/>
              </a:ext>
            </a:extLst>
          </p:cNvPr>
          <p:cNvSpPr/>
          <p:nvPr/>
        </p:nvSpPr>
        <p:spPr>
          <a:xfrm>
            <a:off x="6405302" y="4419921"/>
            <a:ext cx="2224891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Settings app open but not the currently active window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F6D9BF81-72A5-4654-9F64-0B829BFC0D60}"/>
              </a:ext>
            </a:extLst>
          </p:cNvPr>
          <p:cNvSpPr/>
          <p:nvPr/>
        </p:nvSpPr>
        <p:spPr>
          <a:xfrm>
            <a:off x="5190456" y="2605307"/>
            <a:ext cx="2224891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Mail app open and the currently active window</a:t>
            </a:r>
          </a:p>
        </p:txBody>
      </p:sp>
      <p:sp>
        <p:nvSpPr>
          <p:cNvPr id="13" name="Line 314">
            <a:extLst>
              <a:ext uri="{FF2B5EF4-FFF2-40B4-BE49-F238E27FC236}">
                <a16:creationId xmlns:a16="http://schemas.microsoft.com/office/drawing/2014/main" id="{9A5DF0DD-D8D5-446B-A5CE-2633837C112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541975" y="418524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57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31B5DC-2DB5-47AD-8564-D19807D1A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Content Placeholder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254A294-D390-48B8-8C54-1034B60FEC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0217" y="1423852"/>
            <a:ext cx="4220052" cy="4921250"/>
          </a:xfrm>
          <a:ln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8591E8A-21E7-4A1F-9E18-37ACD37E5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Start Button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AB2AB6-9561-4DE6-B370-D20062F51D09}"/>
              </a:ext>
            </a:extLst>
          </p:cNvPr>
          <p:cNvSpPr/>
          <p:nvPr/>
        </p:nvSpPr>
        <p:spPr>
          <a:xfrm>
            <a:off x="4354286" y="6069873"/>
            <a:ext cx="261257" cy="249102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AutoShape 303">
            <a:extLst>
              <a:ext uri="{FF2B5EF4-FFF2-40B4-BE49-F238E27FC236}">
                <a16:creationId xmlns:a16="http://schemas.microsoft.com/office/drawing/2014/main" id="{F74C7319-D9AD-4989-B9E2-331320174D49}"/>
              </a:ext>
            </a:extLst>
          </p:cNvPr>
          <p:cNvSpPr>
            <a:spLocks/>
          </p:cNvSpPr>
          <p:nvPr/>
        </p:nvSpPr>
        <p:spPr bwMode="auto">
          <a:xfrm flipH="1">
            <a:off x="3210314" y="1677487"/>
            <a:ext cx="159903" cy="4239714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Line 315">
            <a:extLst>
              <a:ext uri="{FF2B5EF4-FFF2-40B4-BE49-F238E27FC236}">
                <a16:creationId xmlns:a16="http://schemas.microsoft.com/office/drawing/2014/main" id="{41EC4EC0-2F25-4468-8D6C-5F48E352EAC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8201" y="621385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600CAD1E-9ECE-4D47-948B-987CDE63A795}"/>
              </a:ext>
            </a:extLst>
          </p:cNvPr>
          <p:cNvSpPr/>
          <p:nvPr/>
        </p:nvSpPr>
        <p:spPr>
          <a:xfrm>
            <a:off x="2293413" y="617083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Start button</a:t>
            </a: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3479F680-5D98-41B4-A980-6EFF241C32B1}"/>
              </a:ext>
            </a:extLst>
          </p:cNvPr>
          <p:cNvSpPr/>
          <p:nvPr/>
        </p:nvSpPr>
        <p:spPr>
          <a:xfrm>
            <a:off x="1431400" y="365766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Start menu</a:t>
            </a:r>
          </a:p>
        </p:txBody>
      </p:sp>
    </p:spTree>
    <p:extLst>
      <p:ext uri="{BB962C8B-B14F-4D97-AF65-F5344CB8AC3E}">
        <p14:creationId xmlns:p14="http://schemas.microsoft.com/office/powerpoint/2010/main" val="2618534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8101AC-E1ED-4846-BAE7-AED4415E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A2B62C4-1AAF-4EB7-9DD0-97471895F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6858" y="5517501"/>
            <a:ext cx="1924319" cy="438211"/>
          </a:xfrm>
          <a:ln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2990800-D0AF-4C06-8E6F-B24FC6F33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Corner – Left-Click Menus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FED741-1966-4264-A67B-CF6F3CB6C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383" y="4283570"/>
            <a:ext cx="885949" cy="9145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Line 314">
            <a:extLst>
              <a:ext uri="{FF2B5EF4-FFF2-40B4-BE49-F238E27FC236}">
                <a16:creationId xmlns:a16="http://schemas.microsoft.com/office/drawing/2014/main" id="{92EB35BF-5F90-4BF1-9305-D10ED758C0D3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114095" y="544733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B5BD6C-8B1C-41F5-9A79-746DC9CB70A8}"/>
              </a:ext>
            </a:extLst>
          </p:cNvPr>
          <p:cNvGrpSpPr/>
          <p:nvPr/>
        </p:nvGrpSpPr>
        <p:grpSpPr>
          <a:xfrm>
            <a:off x="5907447" y="5108720"/>
            <a:ext cx="1515204" cy="408781"/>
            <a:chOff x="5907447" y="4744930"/>
            <a:chExt cx="1515204" cy="408781"/>
          </a:xfrm>
        </p:grpSpPr>
        <p:sp>
          <p:nvSpPr>
            <p:cNvPr id="11" name="Line 332">
              <a:extLst>
                <a:ext uri="{FF2B5EF4-FFF2-40B4-BE49-F238E27FC236}">
                  <a16:creationId xmlns:a16="http://schemas.microsoft.com/office/drawing/2014/main" id="{493F4A93-CE80-4FFF-A3FC-5D92BA2167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13746" y="4745724"/>
              <a:ext cx="0" cy="4079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33">
              <a:extLst>
                <a:ext uri="{FF2B5EF4-FFF2-40B4-BE49-F238E27FC236}">
                  <a16:creationId xmlns:a16="http://schemas.microsoft.com/office/drawing/2014/main" id="{FA9C0E25-153A-4F61-8F91-95253D029BF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6665049" y="3987328"/>
              <a:ext cx="0" cy="151520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EF333EF4-F7AC-49E6-9C7D-2DD1F866C9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401" y="3562732"/>
            <a:ext cx="2197126" cy="5101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Line 314">
            <a:extLst>
              <a:ext uri="{FF2B5EF4-FFF2-40B4-BE49-F238E27FC236}">
                <a16:creationId xmlns:a16="http://schemas.microsoft.com/office/drawing/2014/main" id="{BD5ABFE2-A8CD-41D0-9B3B-92E22AAB332D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756772" y="4872638"/>
            <a:ext cx="1623691" cy="2418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5B59006-8414-48E7-BB8B-FF2215EC5B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018" y="2440228"/>
            <a:ext cx="2074136" cy="2277845"/>
          </a:xfrm>
          <a:prstGeom prst="rect">
            <a:avLst/>
          </a:prstGeom>
        </p:spPr>
      </p:pic>
      <p:sp>
        <p:nvSpPr>
          <p:cNvPr id="19" name="AutoShape 303">
            <a:extLst>
              <a:ext uri="{FF2B5EF4-FFF2-40B4-BE49-F238E27FC236}">
                <a16:creationId xmlns:a16="http://schemas.microsoft.com/office/drawing/2014/main" id="{A7369532-5567-4B0D-8597-63C5A8418EE7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5021897" y="5052997"/>
            <a:ext cx="174625" cy="75438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Line 314">
            <a:extLst>
              <a:ext uri="{FF2B5EF4-FFF2-40B4-BE49-F238E27FC236}">
                <a16:creationId xmlns:a16="http://schemas.microsoft.com/office/drawing/2014/main" id="{81FB3319-A182-4B9A-9B39-728A9AF3D38B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790840" y="5021747"/>
            <a:ext cx="620750" cy="1340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E8556DF-3417-4E88-93FD-5F6D3AD006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7020" y="1744746"/>
            <a:ext cx="2719209" cy="38782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1F2DC91B-BDE5-4905-8700-2A5EA831D0C5}"/>
              </a:ext>
            </a:extLst>
          </p:cNvPr>
          <p:cNvSpPr/>
          <p:nvPr/>
        </p:nvSpPr>
        <p:spPr>
          <a:xfrm>
            <a:off x="2730131" y="3239831"/>
            <a:ext cx="1103326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OneDrive</a:t>
            </a:r>
          </a:p>
        </p:txBody>
      </p:sp>
      <p:sp>
        <p:nvSpPr>
          <p:cNvPr id="25" name="Rounded Rectangle 142">
            <a:extLst>
              <a:ext uri="{FF2B5EF4-FFF2-40B4-BE49-F238E27FC236}">
                <a16:creationId xmlns:a16="http://schemas.microsoft.com/office/drawing/2014/main" id="{F8DBDC91-4831-4254-A506-BC511758C28E}"/>
              </a:ext>
            </a:extLst>
          </p:cNvPr>
          <p:cNvSpPr/>
          <p:nvPr/>
        </p:nvSpPr>
        <p:spPr>
          <a:xfrm>
            <a:off x="5207095" y="2008876"/>
            <a:ext cx="1283982" cy="39214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Quick access</a:t>
            </a:r>
          </a:p>
        </p:txBody>
      </p:sp>
      <p:sp>
        <p:nvSpPr>
          <p:cNvPr id="27" name="Rounded Rectangle 142">
            <a:extLst>
              <a:ext uri="{FF2B5EF4-FFF2-40B4-BE49-F238E27FC236}">
                <a16:creationId xmlns:a16="http://schemas.microsoft.com/office/drawing/2014/main" id="{6F3F1318-EA0C-4802-9CBA-850EB9C7C5C0}"/>
              </a:ext>
            </a:extLst>
          </p:cNvPr>
          <p:cNvSpPr/>
          <p:nvPr/>
        </p:nvSpPr>
        <p:spPr>
          <a:xfrm>
            <a:off x="7714213" y="1384136"/>
            <a:ext cx="18525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Notifications/Calendar</a:t>
            </a:r>
          </a:p>
        </p:txBody>
      </p:sp>
      <p:sp>
        <p:nvSpPr>
          <p:cNvPr id="28" name="Rounded Rectangle 142">
            <a:extLst>
              <a:ext uri="{FF2B5EF4-FFF2-40B4-BE49-F238E27FC236}">
                <a16:creationId xmlns:a16="http://schemas.microsoft.com/office/drawing/2014/main" id="{8EA413B6-528C-4AF4-AE5C-C10295D16A44}"/>
              </a:ext>
            </a:extLst>
          </p:cNvPr>
          <p:cNvSpPr/>
          <p:nvPr/>
        </p:nvSpPr>
        <p:spPr>
          <a:xfrm>
            <a:off x="1317524" y="4705261"/>
            <a:ext cx="2091558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Taskbar corner overflow</a:t>
            </a:r>
          </a:p>
        </p:txBody>
      </p:sp>
    </p:spTree>
    <p:extLst>
      <p:ext uri="{BB962C8B-B14F-4D97-AF65-F5344CB8AC3E}">
        <p14:creationId xmlns:p14="http://schemas.microsoft.com/office/powerpoint/2010/main" val="430292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8101AC-E1ED-4846-BAE7-AED4415E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A2B62C4-1AAF-4EB7-9DD0-97471895F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64767" y="3308129"/>
            <a:ext cx="1924319" cy="438211"/>
          </a:xfrm>
          <a:ln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2990800-D0AF-4C06-8E6F-B24FC6F33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Corner – Right-Click Menus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8A408CB-89BA-41E0-80EB-BAC9F621E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410" y="3846056"/>
            <a:ext cx="2188918" cy="3565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CBD937-2B20-47D2-8990-8F8AE6BDB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562" y="4247979"/>
            <a:ext cx="2041466" cy="873039"/>
          </a:xfrm>
          <a:prstGeom prst="rect">
            <a:avLst/>
          </a:prstGeom>
        </p:spPr>
      </p:pic>
      <p:sp>
        <p:nvSpPr>
          <p:cNvPr id="28" name="Line 316">
            <a:extLst>
              <a:ext uri="{FF2B5EF4-FFF2-40B4-BE49-F238E27FC236}">
                <a16:creationId xmlns:a16="http://schemas.microsoft.com/office/drawing/2014/main" id="{BC7FB49C-3168-4A31-A282-C06A6C3C3F14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091170" y="392096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29" name="Group 334">
            <a:extLst>
              <a:ext uri="{FF2B5EF4-FFF2-40B4-BE49-F238E27FC236}">
                <a16:creationId xmlns:a16="http://schemas.microsoft.com/office/drawing/2014/main" id="{434AC9C2-CB04-423C-B33C-FDF95D3C0FBE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5675122" y="3621914"/>
            <a:ext cx="407987" cy="407987"/>
            <a:chOff x="3353" y="2605"/>
            <a:chExt cx="257" cy="257"/>
          </a:xfrm>
        </p:grpSpPr>
        <p:sp>
          <p:nvSpPr>
            <p:cNvPr id="30" name="Line 335">
              <a:extLst>
                <a:ext uri="{FF2B5EF4-FFF2-40B4-BE49-F238E27FC236}">
                  <a16:creationId xmlns:a16="http://schemas.microsoft.com/office/drawing/2014/main" id="{6A5A21D6-E873-4CE9-A107-9AFA7E4FB4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Line 336">
              <a:extLst>
                <a:ext uri="{FF2B5EF4-FFF2-40B4-BE49-F238E27FC236}">
                  <a16:creationId xmlns:a16="http://schemas.microsoft.com/office/drawing/2014/main" id="{23BE9424-4E72-4A77-8DE8-07AE7269A47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2" name="Group 334">
            <a:extLst>
              <a:ext uri="{FF2B5EF4-FFF2-40B4-BE49-F238E27FC236}">
                <a16:creationId xmlns:a16="http://schemas.microsoft.com/office/drawing/2014/main" id="{9C0ED59B-F260-40D5-BA8A-3DBFDDF058E8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535037" y="3609094"/>
            <a:ext cx="854045" cy="561109"/>
            <a:chOff x="3353" y="2605"/>
            <a:chExt cx="257" cy="257"/>
          </a:xfrm>
        </p:grpSpPr>
        <p:sp>
          <p:nvSpPr>
            <p:cNvPr id="33" name="Line 335">
              <a:extLst>
                <a:ext uri="{FF2B5EF4-FFF2-40B4-BE49-F238E27FC236}">
                  <a16:creationId xmlns:a16="http://schemas.microsoft.com/office/drawing/2014/main" id="{58932968-8CF3-4AEE-A506-1F4A20A540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Line 336">
              <a:extLst>
                <a:ext uri="{FF2B5EF4-FFF2-40B4-BE49-F238E27FC236}">
                  <a16:creationId xmlns:a16="http://schemas.microsoft.com/office/drawing/2014/main" id="{DD430ABE-098D-44F8-84BB-6A3C1D7F2E2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9DDD0829-4C8D-4C1A-B6B5-F27947931B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9086" y="4106769"/>
            <a:ext cx="1720079" cy="3389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94A8C77-976B-4DBF-9119-02E4E6490622}"/>
              </a:ext>
            </a:extLst>
          </p:cNvPr>
          <p:cNvGrpSpPr/>
          <p:nvPr/>
        </p:nvGrpSpPr>
        <p:grpSpPr>
          <a:xfrm>
            <a:off x="6979806" y="3661764"/>
            <a:ext cx="854045" cy="184651"/>
            <a:chOff x="6979806" y="3661764"/>
            <a:chExt cx="854045" cy="184651"/>
          </a:xfrm>
        </p:grpSpPr>
        <p:sp>
          <p:nvSpPr>
            <p:cNvPr id="40" name="Line 335">
              <a:extLst>
                <a:ext uri="{FF2B5EF4-FFF2-40B4-BE49-F238E27FC236}">
                  <a16:creationId xmlns:a16="http://schemas.microsoft.com/office/drawing/2014/main" id="{01872146-AA64-44E1-A88A-FBD9992E90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80666" y="3661764"/>
              <a:ext cx="0" cy="18429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Line 336">
              <a:extLst>
                <a:ext uri="{FF2B5EF4-FFF2-40B4-BE49-F238E27FC236}">
                  <a16:creationId xmlns:a16="http://schemas.microsoft.com/office/drawing/2014/main" id="{9A5ECBBA-A44C-47EE-82F4-1E35844CC3D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406829" y="3419392"/>
              <a:ext cx="0" cy="85404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1F4797B7-FAB6-4BDF-A5FC-87D23CA819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477" y="3410005"/>
            <a:ext cx="1492038" cy="56110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C5571BB-098A-4F09-A9B4-CC32E39555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6990" y="3107920"/>
            <a:ext cx="1540940" cy="246232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1184373-A7DD-4D57-8A73-C18D2D345132}"/>
              </a:ext>
            </a:extLst>
          </p:cNvPr>
          <p:cNvGrpSpPr/>
          <p:nvPr/>
        </p:nvGrpSpPr>
        <p:grpSpPr>
          <a:xfrm>
            <a:off x="3320160" y="3569443"/>
            <a:ext cx="2514751" cy="219135"/>
            <a:chOff x="3320160" y="3569443"/>
            <a:chExt cx="2514751" cy="219135"/>
          </a:xfrm>
        </p:grpSpPr>
        <p:sp>
          <p:nvSpPr>
            <p:cNvPr id="48" name="Line 335">
              <a:extLst>
                <a:ext uri="{FF2B5EF4-FFF2-40B4-BE49-F238E27FC236}">
                  <a16:creationId xmlns:a16="http://schemas.microsoft.com/office/drawing/2014/main" id="{BFA76C31-35F9-4A19-B101-4723DE3DE9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15930" y="3569443"/>
              <a:ext cx="0" cy="21870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Line 336">
              <a:extLst>
                <a:ext uri="{FF2B5EF4-FFF2-40B4-BE49-F238E27FC236}">
                  <a16:creationId xmlns:a16="http://schemas.microsoft.com/office/drawing/2014/main" id="{48007433-F0C6-461E-95DF-D4CF4B482DF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4577536" y="2531202"/>
              <a:ext cx="0" cy="25147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4016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943AD3-A371-482A-A267-AEE71D962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BC39357-BA67-41C5-B4E8-CCFAC953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Corner Settings</a:t>
            </a:r>
          </a:p>
        </p:txBody>
      </p:sp>
      <p:pic>
        <p:nvPicPr>
          <p:cNvPr id="8" name="Content Placeholder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F45888F-1238-4083-B6E8-2626CE966B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4471" y="2142899"/>
            <a:ext cx="4363059" cy="3238952"/>
          </a:xfrm>
        </p:spPr>
      </p:pic>
    </p:spTree>
    <p:extLst>
      <p:ext uri="{BB962C8B-B14F-4D97-AF65-F5344CB8AC3E}">
        <p14:creationId xmlns:p14="http://schemas.microsoft.com/office/powerpoint/2010/main" val="759377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95DE1-A8AA-4F6F-9FC1-AB916572F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6" name="Content Placeholder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6A931F3-DAC7-48F4-A16B-A33712D941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6625" y="1301750"/>
            <a:ext cx="8098750" cy="492125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95DE9B-022D-4794-9449-37B3271DD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Corner Overflow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F6B25E-E021-44A1-A12C-77A2A3C6C502}"/>
              </a:ext>
            </a:extLst>
          </p:cNvPr>
          <p:cNvSpPr/>
          <p:nvPr/>
        </p:nvSpPr>
        <p:spPr>
          <a:xfrm>
            <a:off x="5878286" y="5834743"/>
            <a:ext cx="217714" cy="174171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Line 314">
            <a:extLst>
              <a:ext uri="{FF2B5EF4-FFF2-40B4-BE49-F238E27FC236}">
                <a16:creationId xmlns:a16="http://schemas.microsoft.com/office/drawing/2014/main" id="{FBE08E62-BD66-46FD-98EA-E6BF0CAB31E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737905" y="625815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838AE924-F6E5-4FDD-A7E3-F64C00F5E000}"/>
              </a:ext>
            </a:extLst>
          </p:cNvPr>
          <p:cNvSpPr/>
          <p:nvPr/>
        </p:nvSpPr>
        <p:spPr>
          <a:xfrm>
            <a:off x="3327004" y="6239330"/>
            <a:ext cx="287785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Taskbar Corner Overflow button</a:t>
            </a: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103409E0-8A42-476A-BB7E-F1452A4E99A4}"/>
              </a:ext>
            </a:extLst>
          </p:cNvPr>
          <p:cNvSpPr/>
          <p:nvPr/>
        </p:nvSpPr>
        <p:spPr>
          <a:xfrm>
            <a:off x="6971541" y="4989649"/>
            <a:ext cx="287785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Taskbar Corner Overflow icons</a:t>
            </a:r>
          </a:p>
        </p:txBody>
      </p:sp>
      <p:sp>
        <p:nvSpPr>
          <p:cNvPr id="12" name="Line 314">
            <a:extLst>
              <a:ext uri="{FF2B5EF4-FFF2-40B4-BE49-F238E27FC236}">
                <a16:creationId xmlns:a16="http://schemas.microsoft.com/office/drawing/2014/main" id="{323DC89B-A986-4251-AA2E-779F9F0C8B6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900057" y="5759675"/>
            <a:ext cx="17417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66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05575C-142A-440A-8162-77C878722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6" name="Content Placeholder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F877765-959C-48A7-8188-4D2D84FC56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3283" y="1771372"/>
            <a:ext cx="9745435" cy="398200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916B6F4-93B8-42F5-B24E-35F52DB20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Taskbar Behaviors</a:t>
            </a:r>
          </a:p>
        </p:txBody>
      </p:sp>
    </p:spTree>
    <p:extLst>
      <p:ext uri="{BB962C8B-B14F-4D97-AF65-F5344CB8AC3E}">
        <p14:creationId xmlns:p14="http://schemas.microsoft.com/office/powerpoint/2010/main" val="1130186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81D2AA-10BE-4128-ADB7-4CA78899F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Quick Settings Flyout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666777-E360-4DB8-B5B9-432E0D20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411F36E-6B68-4FF0-994A-845A7AEB15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"/>
          <a:stretch/>
        </p:blipFill>
        <p:spPr bwMode="auto">
          <a:xfrm>
            <a:off x="4105274" y="1276350"/>
            <a:ext cx="2878999" cy="50483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303">
            <a:extLst>
              <a:ext uri="{FF2B5EF4-FFF2-40B4-BE49-F238E27FC236}">
                <a16:creationId xmlns:a16="http://schemas.microsoft.com/office/drawing/2014/main" id="{FE5D93C3-CB42-47E8-913D-B0EAE8472620}"/>
              </a:ext>
            </a:extLst>
          </p:cNvPr>
          <p:cNvSpPr>
            <a:spLocks/>
          </p:cNvSpPr>
          <p:nvPr/>
        </p:nvSpPr>
        <p:spPr bwMode="auto">
          <a:xfrm flipH="1">
            <a:off x="3871810" y="1340722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83963491-402D-4DBC-9CE4-2A254EDCEC3A}"/>
              </a:ext>
            </a:extLst>
          </p:cNvPr>
          <p:cNvSpPr/>
          <p:nvPr/>
        </p:nvSpPr>
        <p:spPr>
          <a:xfrm>
            <a:off x="1569720" y="1866907"/>
            <a:ext cx="226815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Universal Media Control</a:t>
            </a:r>
          </a:p>
        </p:txBody>
      </p:sp>
      <p:sp>
        <p:nvSpPr>
          <p:cNvPr id="9" name="AutoShape 303">
            <a:extLst>
              <a:ext uri="{FF2B5EF4-FFF2-40B4-BE49-F238E27FC236}">
                <a16:creationId xmlns:a16="http://schemas.microsoft.com/office/drawing/2014/main" id="{AF8BDCF4-A0FF-4003-87E5-1C4B4068E5D2}"/>
              </a:ext>
            </a:extLst>
          </p:cNvPr>
          <p:cNvSpPr>
            <a:spLocks/>
          </p:cNvSpPr>
          <p:nvPr/>
        </p:nvSpPr>
        <p:spPr bwMode="auto">
          <a:xfrm flipH="1">
            <a:off x="3871810" y="3034576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EF79E341-D269-467C-9414-55BFF8BAAAF4}"/>
              </a:ext>
            </a:extLst>
          </p:cNvPr>
          <p:cNvSpPr/>
          <p:nvPr/>
        </p:nvSpPr>
        <p:spPr>
          <a:xfrm>
            <a:off x="1630680" y="3560761"/>
            <a:ext cx="220719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Quick Action buttons</a:t>
            </a:r>
          </a:p>
        </p:txBody>
      </p:sp>
      <p:grpSp>
        <p:nvGrpSpPr>
          <p:cNvPr id="11" name="Group 334">
            <a:extLst>
              <a:ext uri="{FF2B5EF4-FFF2-40B4-BE49-F238E27FC236}">
                <a16:creationId xmlns:a16="http://schemas.microsoft.com/office/drawing/2014/main" id="{881820AF-A0C2-4A3D-99F9-C429CF312C7B}"/>
              </a:ext>
            </a:extLst>
          </p:cNvPr>
          <p:cNvGrpSpPr>
            <a:grpSpLocks/>
          </p:cNvGrpSpPr>
          <p:nvPr/>
        </p:nvGrpSpPr>
        <p:grpSpPr bwMode="auto">
          <a:xfrm rot="5400000" flipH="1" flipV="1">
            <a:off x="5993831" y="6219532"/>
            <a:ext cx="204338" cy="407987"/>
            <a:chOff x="3353" y="2605"/>
            <a:chExt cx="257" cy="257"/>
          </a:xfrm>
        </p:grpSpPr>
        <p:sp>
          <p:nvSpPr>
            <p:cNvPr id="12" name="Line 335">
              <a:extLst>
                <a:ext uri="{FF2B5EF4-FFF2-40B4-BE49-F238E27FC236}">
                  <a16:creationId xmlns:a16="http://schemas.microsoft.com/office/drawing/2014/main" id="{D5E73F26-0555-4E0E-AEF4-CE8A23EDA0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Line 336">
              <a:extLst>
                <a:ext uri="{FF2B5EF4-FFF2-40B4-BE49-F238E27FC236}">
                  <a16:creationId xmlns:a16="http://schemas.microsoft.com/office/drawing/2014/main" id="{AE99DE87-2667-4813-B059-5189860CF5B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B48C737A-B817-4923-9AB8-D43BB8F0E17E}"/>
              </a:ext>
            </a:extLst>
          </p:cNvPr>
          <p:cNvSpPr/>
          <p:nvPr/>
        </p:nvSpPr>
        <p:spPr>
          <a:xfrm>
            <a:off x="6299994" y="6381500"/>
            <a:ext cx="278413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Click here or press Windows +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F79470-73D6-4A05-8A42-95BE9B5C2EB8}"/>
              </a:ext>
            </a:extLst>
          </p:cNvPr>
          <p:cNvSpPr/>
          <p:nvPr/>
        </p:nvSpPr>
        <p:spPr>
          <a:xfrm>
            <a:off x="5532324" y="6052457"/>
            <a:ext cx="563671" cy="20433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Line 315">
            <a:extLst>
              <a:ext uri="{FF2B5EF4-FFF2-40B4-BE49-F238E27FC236}">
                <a16:creationId xmlns:a16="http://schemas.microsoft.com/office/drawing/2014/main" id="{54D8DE53-4AA6-4AEB-8DA7-349FAB070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7960" y="477262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241967B8-82BC-4BDE-9A23-0C254E218183}"/>
              </a:ext>
            </a:extLst>
          </p:cNvPr>
          <p:cNvSpPr/>
          <p:nvPr/>
        </p:nvSpPr>
        <p:spPr>
          <a:xfrm>
            <a:off x="1794515" y="463531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Brightness</a:t>
            </a:r>
          </a:p>
        </p:txBody>
      </p:sp>
      <p:sp>
        <p:nvSpPr>
          <p:cNvPr id="18" name="Line 315">
            <a:extLst>
              <a:ext uri="{FF2B5EF4-FFF2-40B4-BE49-F238E27FC236}">
                <a16:creationId xmlns:a16="http://schemas.microsoft.com/office/drawing/2014/main" id="{89D227D8-54E2-46D5-8882-CF9CD547EBC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7960" y="525461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72C3922B-4A38-45C0-A7A8-C2F9FB9063C3}"/>
              </a:ext>
            </a:extLst>
          </p:cNvPr>
          <p:cNvSpPr/>
          <p:nvPr/>
        </p:nvSpPr>
        <p:spPr>
          <a:xfrm>
            <a:off x="1794515" y="511729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Speaker Volume</a:t>
            </a:r>
          </a:p>
        </p:txBody>
      </p:sp>
      <p:sp>
        <p:nvSpPr>
          <p:cNvPr id="20" name="Line 315">
            <a:extLst>
              <a:ext uri="{FF2B5EF4-FFF2-40B4-BE49-F238E27FC236}">
                <a16:creationId xmlns:a16="http://schemas.microsoft.com/office/drawing/2014/main" id="{6AF51CA4-06AC-4067-A362-55009D6AC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7960" y="570985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FA94F2AB-C710-41C0-870D-263460F9C1F0}"/>
              </a:ext>
            </a:extLst>
          </p:cNvPr>
          <p:cNvSpPr/>
          <p:nvPr/>
        </p:nvSpPr>
        <p:spPr>
          <a:xfrm>
            <a:off x="1794515" y="557254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Battery Charge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FB67E5-5552-41B6-820A-EF90F299445B}"/>
              </a:ext>
            </a:extLst>
          </p:cNvPr>
          <p:cNvSpPr/>
          <p:nvPr/>
        </p:nvSpPr>
        <p:spPr>
          <a:xfrm>
            <a:off x="6299994" y="5580216"/>
            <a:ext cx="208225" cy="20433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3" name="Group 334">
            <a:extLst>
              <a:ext uri="{FF2B5EF4-FFF2-40B4-BE49-F238E27FC236}">
                <a16:creationId xmlns:a16="http://schemas.microsoft.com/office/drawing/2014/main" id="{B9980BE2-2E48-46A3-A7A2-B8297D854B67}"/>
              </a:ext>
            </a:extLst>
          </p:cNvPr>
          <p:cNvGrpSpPr>
            <a:grpSpLocks/>
          </p:cNvGrpSpPr>
          <p:nvPr/>
        </p:nvGrpSpPr>
        <p:grpSpPr bwMode="auto">
          <a:xfrm rot="16200000" flipH="1">
            <a:off x="6505931" y="5245638"/>
            <a:ext cx="204338" cy="407987"/>
            <a:chOff x="3353" y="2605"/>
            <a:chExt cx="257" cy="257"/>
          </a:xfrm>
        </p:grpSpPr>
        <p:sp>
          <p:nvSpPr>
            <p:cNvPr id="24" name="Line 335">
              <a:extLst>
                <a:ext uri="{FF2B5EF4-FFF2-40B4-BE49-F238E27FC236}">
                  <a16:creationId xmlns:a16="http://schemas.microsoft.com/office/drawing/2014/main" id="{A53EC969-B47D-49F2-9D99-2606E26316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Line 336">
              <a:extLst>
                <a:ext uri="{FF2B5EF4-FFF2-40B4-BE49-F238E27FC236}">
                  <a16:creationId xmlns:a16="http://schemas.microsoft.com/office/drawing/2014/main" id="{99D8B858-70F7-4A1D-A380-55A2130A186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6" name="Rounded Rectangle 142">
            <a:extLst>
              <a:ext uri="{FF2B5EF4-FFF2-40B4-BE49-F238E27FC236}">
                <a16:creationId xmlns:a16="http://schemas.microsoft.com/office/drawing/2014/main" id="{3FCF9020-7922-41D5-9AAB-4EAE14799535}"/>
              </a:ext>
            </a:extLst>
          </p:cNvPr>
          <p:cNvSpPr/>
          <p:nvPr/>
        </p:nvSpPr>
        <p:spPr>
          <a:xfrm>
            <a:off x="6830047" y="517539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Edit Quick Settings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7C2A518-3677-4176-B09F-3B1C98EC632A}"/>
              </a:ext>
            </a:extLst>
          </p:cNvPr>
          <p:cNvSpPr/>
          <p:nvPr/>
        </p:nvSpPr>
        <p:spPr>
          <a:xfrm>
            <a:off x="6604794" y="5572596"/>
            <a:ext cx="208225" cy="20433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Line 313">
            <a:extLst>
              <a:ext uri="{FF2B5EF4-FFF2-40B4-BE49-F238E27FC236}">
                <a16:creationId xmlns:a16="http://schemas.microsoft.com/office/drawing/2014/main" id="{A5AA4E46-74F5-4300-82AE-CB7D9BF80728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830047" y="568699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Rounded Rectangle 142">
            <a:extLst>
              <a:ext uri="{FF2B5EF4-FFF2-40B4-BE49-F238E27FC236}">
                <a16:creationId xmlns:a16="http://schemas.microsoft.com/office/drawing/2014/main" id="{CEEC3D1A-492F-4B0C-8811-B1845A207269}"/>
              </a:ext>
            </a:extLst>
          </p:cNvPr>
          <p:cNvSpPr/>
          <p:nvPr/>
        </p:nvSpPr>
        <p:spPr>
          <a:xfrm>
            <a:off x="7188187" y="5552198"/>
            <a:ext cx="1819552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Open the Settings app</a:t>
            </a:r>
          </a:p>
        </p:txBody>
      </p:sp>
    </p:spTree>
    <p:extLst>
      <p:ext uri="{BB962C8B-B14F-4D97-AF65-F5344CB8AC3E}">
        <p14:creationId xmlns:p14="http://schemas.microsoft.com/office/powerpoint/2010/main" val="1051858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5E7BF0-3322-46C3-BB65-435DDDEBB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74F9ABE7-BE22-454E-9E12-F4BA22C42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3957"/>
          <a:stretch/>
        </p:blipFill>
        <p:spPr>
          <a:xfrm>
            <a:off x="2141681" y="1460805"/>
            <a:ext cx="7450137" cy="487637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F3228E-34CD-4F17-BAE8-6D85B6965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Notifications</a:t>
            </a:r>
          </a:p>
        </p:txBody>
      </p:sp>
      <p:sp>
        <p:nvSpPr>
          <p:cNvPr id="5" name="Line 313">
            <a:extLst>
              <a:ext uri="{FF2B5EF4-FFF2-40B4-BE49-F238E27FC236}">
                <a16:creationId xmlns:a16="http://schemas.microsoft.com/office/drawing/2014/main" id="{6715713B-2B0B-43F9-A292-85F9CD03F69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678562" y="519663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Line 315">
            <a:extLst>
              <a:ext uri="{FF2B5EF4-FFF2-40B4-BE49-F238E27FC236}">
                <a16:creationId xmlns:a16="http://schemas.microsoft.com/office/drawing/2014/main" id="{ED2A3D2C-65A3-4A29-9EB3-C7CBEC49B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43874" y="3662248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2C82090C-9502-4D96-A9D6-B1F0166D5612}"/>
              </a:ext>
            </a:extLst>
          </p:cNvPr>
          <p:cNvSpPr/>
          <p:nvPr/>
        </p:nvSpPr>
        <p:spPr>
          <a:xfrm>
            <a:off x="5004736" y="352492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Expanded calendar</a:t>
            </a: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1DC6AE7D-4D1F-4585-91FB-3E5B58DC5291}"/>
              </a:ext>
            </a:extLst>
          </p:cNvPr>
          <p:cNvSpPr/>
          <p:nvPr/>
        </p:nvSpPr>
        <p:spPr>
          <a:xfrm>
            <a:off x="4978610" y="505289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Collapsed calendar</a:t>
            </a:r>
          </a:p>
        </p:txBody>
      </p:sp>
    </p:spTree>
    <p:extLst>
      <p:ext uri="{BB962C8B-B14F-4D97-AF65-F5344CB8AC3E}">
        <p14:creationId xmlns:p14="http://schemas.microsoft.com/office/powerpoint/2010/main" val="2131586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EE3E91-5AFE-48B9-A298-1DCC7CCF7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8ADCF7-5D6E-47A3-B127-56ADBEA8C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Settings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4A500693-0D9B-43B2-B8F0-6CE8A4A47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518714"/>
            <a:ext cx="35052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303">
            <a:extLst>
              <a:ext uri="{FF2B5EF4-FFF2-40B4-BE49-F238E27FC236}">
                <a16:creationId xmlns:a16="http://schemas.microsoft.com/office/drawing/2014/main" id="{C1601D09-FC4E-4BC0-9D6C-76D3C8754B35}"/>
              </a:ext>
            </a:extLst>
          </p:cNvPr>
          <p:cNvSpPr>
            <a:spLocks/>
          </p:cNvSpPr>
          <p:nvPr/>
        </p:nvSpPr>
        <p:spPr bwMode="auto">
          <a:xfrm flipH="1">
            <a:off x="4134834" y="1829095"/>
            <a:ext cx="208565" cy="152716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AECDAC41-B96A-4AF5-A7C2-E8F8FD0BC703}"/>
              </a:ext>
            </a:extLst>
          </p:cNvPr>
          <p:cNvSpPr/>
          <p:nvPr/>
        </p:nvSpPr>
        <p:spPr>
          <a:xfrm>
            <a:off x="2576943" y="2438407"/>
            <a:ext cx="155789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Quick Settings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40B0FF-1664-49A5-A643-1F839B5E661D}"/>
              </a:ext>
            </a:extLst>
          </p:cNvPr>
          <p:cNvSpPr/>
          <p:nvPr/>
        </p:nvSpPr>
        <p:spPr>
          <a:xfrm>
            <a:off x="6982691" y="4904509"/>
            <a:ext cx="322118" cy="311727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8CF92E3B-7054-444E-AB9B-6A27AC44D02B}"/>
              </a:ext>
            </a:extLst>
          </p:cNvPr>
          <p:cNvSpPr/>
          <p:nvPr/>
        </p:nvSpPr>
        <p:spPr>
          <a:xfrm>
            <a:off x="7848600" y="5064649"/>
            <a:ext cx="278413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Select to unpin or add buttons</a:t>
            </a:r>
          </a:p>
        </p:txBody>
      </p:sp>
      <p:sp>
        <p:nvSpPr>
          <p:cNvPr id="16" name="Line 315">
            <a:extLst>
              <a:ext uri="{FF2B5EF4-FFF2-40B4-BE49-F238E27FC236}">
                <a16:creationId xmlns:a16="http://schemas.microsoft.com/office/drawing/2014/main" id="{E7941D5A-E634-48EC-AC8C-C7E26CA6C6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50125" y="521305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4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BCCA8A-F56F-475E-881E-C89A6C5B7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3F7A86-D97D-4382-8485-25B084D07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11 Operating System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1DEEC57-0F21-4F36-8431-97CDD5201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Released October 5, 2021.</a:t>
            </a:r>
          </a:p>
          <a:p>
            <a:r>
              <a:rPr lang="en-US" dirty="0"/>
              <a:t>System Requirements are more robust than previous versions of Windows.</a:t>
            </a:r>
          </a:p>
          <a:p>
            <a:r>
              <a:rPr lang="en-US" dirty="0"/>
              <a:t>Systems meeting the system requirements can be upgraded from previous versions of Windows.</a:t>
            </a:r>
          </a:p>
        </p:txBody>
      </p:sp>
    </p:spTree>
    <p:extLst>
      <p:ext uri="{BB962C8B-B14F-4D97-AF65-F5344CB8AC3E}">
        <p14:creationId xmlns:p14="http://schemas.microsoft.com/office/powerpoint/2010/main" val="1622589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F3E264-E7DB-4F15-818A-88049B0B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B2CC810-934A-4CFB-86E4-66C55831B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Media Control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0343064-0059-4C3C-89BF-3E1099B519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"/>
          <a:stretch/>
        </p:blipFill>
        <p:spPr bwMode="auto">
          <a:xfrm>
            <a:off x="4105274" y="1276350"/>
            <a:ext cx="2878999" cy="50483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303">
            <a:extLst>
              <a:ext uri="{FF2B5EF4-FFF2-40B4-BE49-F238E27FC236}">
                <a16:creationId xmlns:a16="http://schemas.microsoft.com/office/drawing/2014/main" id="{D293DAC2-30DD-4ACD-AC37-495FB46B72FA}"/>
              </a:ext>
            </a:extLst>
          </p:cNvPr>
          <p:cNvSpPr>
            <a:spLocks/>
          </p:cNvSpPr>
          <p:nvPr/>
        </p:nvSpPr>
        <p:spPr bwMode="auto">
          <a:xfrm flipH="1">
            <a:off x="3871810" y="1340722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FC15E07C-7704-4657-9305-BCA55904C4A0}"/>
              </a:ext>
            </a:extLst>
          </p:cNvPr>
          <p:cNvSpPr/>
          <p:nvPr/>
        </p:nvSpPr>
        <p:spPr>
          <a:xfrm>
            <a:off x="1569720" y="1866907"/>
            <a:ext cx="226815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Universal Media Control</a:t>
            </a:r>
          </a:p>
        </p:txBody>
      </p:sp>
      <p:grpSp>
        <p:nvGrpSpPr>
          <p:cNvPr id="10" name="Group 334">
            <a:extLst>
              <a:ext uri="{FF2B5EF4-FFF2-40B4-BE49-F238E27FC236}">
                <a16:creationId xmlns:a16="http://schemas.microsoft.com/office/drawing/2014/main" id="{0F6538F5-20C7-42E2-B465-5FB7F0BC3EBD}"/>
              </a:ext>
            </a:extLst>
          </p:cNvPr>
          <p:cNvGrpSpPr>
            <a:grpSpLocks/>
          </p:cNvGrpSpPr>
          <p:nvPr/>
        </p:nvGrpSpPr>
        <p:grpSpPr bwMode="auto">
          <a:xfrm rot="5400000" flipH="1" flipV="1">
            <a:off x="5993831" y="6219532"/>
            <a:ext cx="204338" cy="407987"/>
            <a:chOff x="3353" y="2605"/>
            <a:chExt cx="257" cy="257"/>
          </a:xfrm>
        </p:grpSpPr>
        <p:sp>
          <p:nvSpPr>
            <p:cNvPr id="11" name="Line 335">
              <a:extLst>
                <a:ext uri="{FF2B5EF4-FFF2-40B4-BE49-F238E27FC236}">
                  <a16:creationId xmlns:a16="http://schemas.microsoft.com/office/drawing/2014/main" id="{8914A975-EEEF-4E7A-82F2-8C3628BD6D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36">
              <a:extLst>
                <a:ext uri="{FF2B5EF4-FFF2-40B4-BE49-F238E27FC236}">
                  <a16:creationId xmlns:a16="http://schemas.microsoft.com/office/drawing/2014/main" id="{930F8182-019D-4D59-AE5C-9153D00BAE2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1A6C1765-F32B-42D3-9223-2F3768B5364B}"/>
              </a:ext>
            </a:extLst>
          </p:cNvPr>
          <p:cNvSpPr/>
          <p:nvPr/>
        </p:nvSpPr>
        <p:spPr>
          <a:xfrm>
            <a:off x="6299994" y="6381500"/>
            <a:ext cx="278413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Click here or press Windows + A</a:t>
            </a:r>
          </a:p>
        </p:txBody>
      </p:sp>
      <p:sp>
        <p:nvSpPr>
          <p:cNvPr id="14" name="Line 315">
            <a:extLst>
              <a:ext uri="{FF2B5EF4-FFF2-40B4-BE49-F238E27FC236}">
                <a16:creationId xmlns:a16="http://schemas.microsoft.com/office/drawing/2014/main" id="{B4C0EEAD-D7C4-4DD0-A9B4-CB3A1A134B2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7960" y="525461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ED87CFA0-3E69-482B-8F7C-DE6CF42357AA}"/>
              </a:ext>
            </a:extLst>
          </p:cNvPr>
          <p:cNvSpPr/>
          <p:nvPr/>
        </p:nvSpPr>
        <p:spPr>
          <a:xfrm>
            <a:off x="1794515" y="511729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Speaker Volume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89EB45-FDE0-4385-926E-892D44C55981}"/>
              </a:ext>
            </a:extLst>
          </p:cNvPr>
          <p:cNvSpPr/>
          <p:nvPr/>
        </p:nvSpPr>
        <p:spPr>
          <a:xfrm>
            <a:off x="5532324" y="6052457"/>
            <a:ext cx="563671" cy="204338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8918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714FC0-38D9-4073-87D9-2DE7B0387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Content Placeholder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3CBC8B4-4DC8-45E5-982B-DDCBE418E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4339"/>
          <a:stretch/>
        </p:blipFill>
        <p:spPr>
          <a:xfrm>
            <a:off x="1524453" y="1281308"/>
            <a:ext cx="9057821" cy="5182429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9BB36CB-D0C0-4525-8CA0-2177EEFE6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Widgets</a:t>
            </a:r>
          </a:p>
        </p:txBody>
      </p:sp>
    </p:spTree>
    <p:extLst>
      <p:ext uri="{BB962C8B-B14F-4D97-AF65-F5344CB8AC3E}">
        <p14:creationId xmlns:p14="http://schemas.microsoft.com/office/powerpoint/2010/main" val="3584521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ABB406C-1E51-4899-8D0C-02447CDBD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Shortcuts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601B5B-53CD-4E04-8FEC-D1DECF8C6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F035A35-FCE7-4582-95C6-3ACCE4C4A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66" y="2373495"/>
            <a:ext cx="5728238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C876570C-4521-4A54-8963-55F807FD6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77" y="2373495"/>
            <a:ext cx="258127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DFBA7FC-CB91-401D-8A89-44ADE3FABFDA}"/>
              </a:ext>
            </a:extLst>
          </p:cNvPr>
          <p:cNvSpPr/>
          <p:nvPr/>
        </p:nvSpPr>
        <p:spPr>
          <a:xfrm>
            <a:off x="1441677" y="3317966"/>
            <a:ext cx="2355260" cy="2046379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38655627-1694-4C89-89E1-FF5B64B7612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328838" y="5613582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1A1B472C-F58B-40DF-9704-17ADC6964991}"/>
              </a:ext>
            </a:extLst>
          </p:cNvPr>
          <p:cNvSpPr/>
          <p:nvPr/>
        </p:nvSpPr>
        <p:spPr>
          <a:xfrm>
            <a:off x="1716062" y="586185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Shortcuts</a:t>
            </a:r>
          </a:p>
        </p:txBody>
      </p:sp>
      <p:grpSp>
        <p:nvGrpSpPr>
          <p:cNvPr id="10" name="Group 331">
            <a:extLst>
              <a:ext uri="{FF2B5EF4-FFF2-40B4-BE49-F238E27FC236}">
                <a16:creationId xmlns:a16="http://schemas.microsoft.com/office/drawing/2014/main" id="{59CC5E44-F791-4962-A91F-2EE7583FD254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857725" y="2060364"/>
            <a:ext cx="407987" cy="407987"/>
            <a:chOff x="3353" y="2605"/>
            <a:chExt cx="257" cy="257"/>
          </a:xfrm>
        </p:grpSpPr>
        <p:sp>
          <p:nvSpPr>
            <p:cNvPr id="11" name="Line 332">
              <a:extLst>
                <a:ext uri="{FF2B5EF4-FFF2-40B4-BE49-F238E27FC236}">
                  <a16:creationId xmlns:a16="http://schemas.microsoft.com/office/drawing/2014/main" id="{CCFC53C1-7625-4E4C-828A-3214FA37EA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Line 333">
              <a:extLst>
                <a:ext uri="{FF2B5EF4-FFF2-40B4-BE49-F238E27FC236}">
                  <a16:creationId xmlns:a16="http://schemas.microsoft.com/office/drawing/2014/main" id="{68AFD56F-5243-42F9-A6D2-FDB4C7E845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" name="Group 334">
            <a:extLst>
              <a:ext uri="{FF2B5EF4-FFF2-40B4-BE49-F238E27FC236}">
                <a16:creationId xmlns:a16="http://schemas.microsoft.com/office/drawing/2014/main" id="{E613A9A2-9139-411E-B336-BFA19F9ECE4E}"/>
              </a:ext>
            </a:extLst>
          </p:cNvPr>
          <p:cNvGrpSpPr>
            <a:grpSpLocks/>
          </p:cNvGrpSpPr>
          <p:nvPr/>
        </p:nvGrpSpPr>
        <p:grpSpPr bwMode="auto">
          <a:xfrm rot="16200000" flipH="1">
            <a:off x="1790112" y="2060364"/>
            <a:ext cx="407987" cy="407987"/>
            <a:chOff x="3353" y="2605"/>
            <a:chExt cx="257" cy="257"/>
          </a:xfrm>
        </p:grpSpPr>
        <p:sp>
          <p:nvSpPr>
            <p:cNvPr id="14" name="Line 335">
              <a:extLst>
                <a:ext uri="{FF2B5EF4-FFF2-40B4-BE49-F238E27FC236}">
                  <a16:creationId xmlns:a16="http://schemas.microsoft.com/office/drawing/2014/main" id="{BE90D4BA-0823-4970-8464-D3ECBEBF1B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36">
              <a:extLst>
                <a:ext uri="{FF2B5EF4-FFF2-40B4-BE49-F238E27FC236}">
                  <a16:creationId xmlns:a16="http://schemas.microsoft.com/office/drawing/2014/main" id="{61A75513-1065-4D03-8916-A6438839EF5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EBE58BEA-86CD-4BE1-BD93-B8025D1985C9}"/>
              </a:ext>
            </a:extLst>
          </p:cNvPr>
          <p:cNvSpPr/>
          <p:nvPr/>
        </p:nvSpPr>
        <p:spPr>
          <a:xfrm>
            <a:off x="1632504" y="187505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Not Shortcuts</a:t>
            </a: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D5B91D24-E9D7-4268-A220-0EFED7E2AD62}"/>
              </a:ext>
            </a:extLst>
          </p:cNvPr>
          <p:cNvSpPr/>
          <p:nvPr/>
        </p:nvSpPr>
        <p:spPr>
          <a:xfrm>
            <a:off x="1498348" y="1410932"/>
            <a:ext cx="2002499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Not synced to OneDrive</a:t>
            </a: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B79BBEA7-A728-429A-A751-3853F962D603}"/>
              </a:ext>
            </a:extLst>
          </p:cNvPr>
          <p:cNvSpPr/>
          <p:nvPr/>
        </p:nvSpPr>
        <p:spPr>
          <a:xfrm>
            <a:off x="5317057" y="1410932"/>
            <a:ext cx="2002499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Synced to OneDrive</a:t>
            </a:r>
          </a:p>
        </p:txBody>
      </p:sp>
      <p:sp>
        <p:nvSpPr>
          <p:cNvPr id="19" name="Line 314">
            <a:extLst>
              <a:ext uri="{FF2B5EF4-FFF2-40B4-BE49-F238E27FC236}">
                <a16:creationId xmlns:a16="http://schemas.microsoft.com/office/drawing/2014/main" id="{ADFBC2F5-4FF7-439D-93A3-16101A30D7A3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6944383" y="436303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Rounded Rectangle 142">
            <a:extLst>
              <a:ext uri="{FF2B5EF4-FFF2-40B4-BE49-F238E27FC236}">
                <a16:creationId xmlns:a16="http://schemas.microsoft.com/office/drawing/2014/main" id="{8DEA29C7-485B-4EE4-A948-9B2F85423EAA}"/>
              </a:ext>
            </a:extLst>
          </p:cNvPr>
          <p:cNvSpPr/>
          <p:nvPr/>
        </p:nvSpPr>
        <p:spPr>
          <a:xfrm>
            <a:off x="6666740" y="4474950"/>
            <a:ext cx="2427372" cy="636981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Hover over a shortcut to show the location of the file or folder</a:t>
            </a:r>
          </a:p>
        </p:txBody>
      </p:sp>
    </p:spTree>
    <p:extLst>
      <p:ext uri="{BB962C8B-B14F-4D97-AF65-F5344CB8AC3E}">
        <p14:creationId xmlns:p14="http://schemas.microsoft.com/office/powerpoint/2010/main" val="32133388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B13B2A-0096-4DC0-8BD1-9F618930E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Tooltips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1BA7EE-9AFF-467B-8332-9FDDA4020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378920B-5018-40D2-9B4B-C11320540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261" y="2814638"/>
            <a:ext cx="5630977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3535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05CA5F-3015-49E5-952E-54E4F67B6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6542674-03BB-4BC5-A0E1-523ECCB89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64D4F6-7D86-4316-A225-6AB88F6754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Keyboard and mouse</a:t>
            </a:r>
          </a:p>
          <a:p>
            <a:r>
              <a:rPr lang="en-US" dirty="0"/>
              <a:t>Touch screen</a:t>
            </a:r>
          </a:p>
          <a:p>
            <a:pPr lvl="1"/>
            <a:r>
              <a:rPr lang="en-US" dirty="0"/>
              <a:t>Finger</a:t>
            </a:r>
          </a:p>
          <a:p>
            <a:pPr lvl="1"/>
            <a:r>
              <a:rPr lang="en-US" dirty="0"/>
              <a:t>Stylus</a:t>
            </a:r>
          </a:p>
          <a:p>
            <a:r>
              <a:rPr lang="en-US" dirty="0"/>
              <a:t>Pen</a:t>
            </a:r>
          </a:p>
          <a:p>
            <a:r>
              <a:rPr lang="en-US" dirty="0"/>
              <a:t>Voice </a:t>
            </a:r>
          </a:p>
          <a:p>
            <a:pPr lvl="1"/>
            <a:r>
              <a:rPr lang="en-US" dirty="0"/>
              <a:t>Microphone</a:t>
            </a:r>
          </a:p>
          <a:p>
            <a:pPr lvl="1"/>
            <a:r>
              <a:rPr lang="en-US" dirty="0"/>
              <a:t>Speakers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7144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4E3088-C386-490D-8760-A3DD023EF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0ABC84A-2CEE-4C31-8C2C-28D0A9128A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the Taskbar</a:t>
            </a:r>
          </a:p>
        </p:txBody>
      </p:sp>
    </p:spTree>
    <p:extLst>
      <p:ext uri="{BB962C8B-B14F-4D97-AF65-F5344CB8AC3E}">
        <p14:creationId xmlns:p14="http://schemas.microsoft.com/office/powerpoint/2010/main" val="17824173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02BE1-2B52-4C03-ABAC-A64B780A5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the Start Menu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39A23E-6032-4D18-997B-8A9C36D2D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140011-9A96-4A65-AA6B-6B5EBCA35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7352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BEDB6D-CF41-4E58-95B9-CCB8164D3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Start Menu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A011DC-D915-4D60-BF1C-566A52B39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C5406EB-F99F-4DCA-A18E-90CBBDE04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477" y="1275893"/>
            <a:ext cx="4586287" cy="516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C3A16A-EF0A-4761-9584-195A6C027020}"/>
              </a:ext>
            </a:extLst>
          </p:cNvPr>
          <p:cNvSpPr/>
          <p:nvPr/>
        </p:nvSpPr>
        <p:spPr>
          <a:xfrm>
            <a:off x="3395901" y="2041850"/>
            <a:ext cx="4572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92133A-4818-4058-A89E-05A806C80FCE}"/>
              </a:ext>
            </a:extLst>
          </p:cNvPr>
          <p:cNvSpPr/>
          <p:nvPr/>
        </p:nvSpPr>
        <p:spPr>
          <a:xfrm>
            <a:off x="3424476" y="4273240"/>
            <a:ext cx="7620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Line 313">
            <a:extLst>
              <a:ext uri="{FF2B5EF4-FFF2-40B4-BE49-F238E27FC236}">
                <a16:creationId xmlns:a16="http://schemas.microsoft.com/office/drawing/2014/main" id="{AF239C6C-FF6C-48D4-BFC5-3C86BFEDB12B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086289" y="2137641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5">
            <a:extLst>
              <a:ext uri="{FF2B5EF4-FFF2-40B4-BE49-F238E27FC236}">
                <a16:creationId xmlns:a16="http://schemas.microsoft.com/office/drawing/2014/main" id="{2E837671-EBB8-4358-8F9E-F662B52F60D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2576" y="628047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9B7D63D2-42FB-41B7-9E5B-FCC7334BE7FE}"/>
              </a:ext>
            </a:extLst>
          </p:cNvPr>
          <p:cNvSpPr/>
          <p:nvPr/>
        </p:nvSpPr>
        <p:spPr>
          <a:xfrm>
            <a:off x="7482717" y="2001116"/>
            <a:ext cx="2481641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All installed apps list accessed via the All apps button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66C9E6-DE73-4789-9478-70351118B219}"/>
              </a:ext>
            </a:extLst>
          </p:cNvPr>
          <p:cNvSpPr/>
          <p:nvPr/>
        </p:nvSpPr>
        <p:spPr>
          <a:xfrm>
            <a:off x="4072176" y="6128075"/>
            <a:ext cx="304800" cy="27463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Line 313">
            <a:extLst>
              <a:ext uri="{FF2B5EF4-FFF2-40B4-BE49-F238E27FC236}">
                <a16:creationId xmlns:a16="http://schemas.microsoft.com/office/drawing/2014/main" id="{6EA5C171-ECDE-48AC-A7FE-9FF03F76803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087058" y="4373085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A2F43464-F58E-4968-A43D-98E8A2152AE7}"/>
              </a:ext>
            </a:extLst>
          </p:cNvPr>
          <p:cNvSpPr/>
          <p:nvPr/>
        </p:nvSpPr>
        <p:spPr>
          <a:xfrm>
            <a:off x="2419350" y="6117552"/>
            <a:ext cx="116931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Start button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3698F6B3-6C8B-4C08-992A-D8D843EDCFB2}"/>
              </a:ext>
            </a:extLst>
          </p:cNvPr>
          <p:cNvSpPr/>
          <p:nvPr/>
        </p:nvSpPr>
        <p:spPr>
          <a:xfrm>
            <a:off x="7633685" y="4193566"/>
            <a:ext cx="2133600" cy="60617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Select the More button to see a longer list of recently accessed files</a:t>
            </a:r>
          </a:p>
        </p:txBody>
      </p:sp>
      <p:sp>
        <p:nvSpPr>
          <p:cNvPr id="15" name="Line 313">
            <a:extLst>
              <a:ext uri="{FF2B5EF4-FFF2-40B4-BE49-F238E27FC236}">
                <a16:creationId xmlns:a16="http://schemas.microsoft.com/office/drawing/2014/main" id="{E205B340-FC53-4237-A5DF-29D4D7C8E51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437146" y="3184059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3CB61F35-676D-448C-85DA-16F6EE12B0A7}"/>
              </a:ext>
            </a:extLst>
          </p:cNvPr>
          <p:cNvSpPr/>
          <p:nvPr/>
        </p:nvSpPr>
        <p:spPr>
          <a:xfrm>
            <a:off x="7792714" y="3001497"/>
            <a:ext cx="1966229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Scroll to see additional pinned apps</a:t>
            </a:r>
          </a:p>
        </p:txBody>
      </p:sp>
      <p:sp>
        <p:nvSpPr>
          <p:cNvPr id="17" name="Line 315">
            <a:extLst>
              <a:ext uri="{FF2B5EF4-FFF2-40B4-BE49-F238E27FC236}">
                <a16:creationId xmlns:a16="http://schemas.microsoft.com/office/drawing/2014/main" id="{06618B0D-23DB-408D-8255-97C42992C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4901" y="581701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EFEBD8D4-D56F-4E7B-A2E3-FC725EC52766}"/>
              </a:ext>
            </a:extLst>
          </p:cNvPr>
          <p:cNvSpPr/>
          <p:nvPr/>
        </p:nvSpPr>
        <p:spPr>
          <a:xfrm>
            <a:off x="1971675" y="5654093"/>
            <a:ext cx="116931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Profile menu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A1AE8D-0DF4-4B43-9B8D-E1DA34519083}"/>
              </a:ext>
            </a:extLst>
          </p:cNvPr>
          <p:cNvSpPr/>
          <p:nvPr/>
        </p:nvSpPr>
        <p:spPr>
          <a:xfrm>
            <a:off x="6907514" y="5666378"/>
            <a:ext cx="304800" cy="27463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Line 313">
            <a:extLst>
              <a:ext uri="{FF2B5EF4-FFF2-40B4-BE49-F238E27FC236}">
                <a16:creationId xmlns:a16="http://schemas.microsoft.com/office/drawing/2014/main" id="{55440E21-FC9F-47BA-9598-4C1EAB420560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280806" y="581135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EC92EC95-6204-4D27-B043-F72B479C7A90}"/>
              </a:ext>
            </a:extLst>
          </p:cNvPr>
          <p:cNvSpPr/>
          <p:nvPr/>
        </p:nvSpPr>
        <p:spPr>
          <a:xfrm>
            <a:off x="7684123" y="562668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Power options button</a:t>
            </a:r>
          </a:p>
        </p:txBody>
      </p:sp>
    </p:spTree>
    <p:extLst>
      <p:ext uri="{BB962C8B-B14F-4D97-AF65-F5344CB8AC3E}">
        <p14:creationId xmlns:p14="http://schemas.microsoft.com/office/powerpoint/2010/main" val="2822845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9DAFFF-9046-40E9-B03E-025AE844F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63DCF3-2307-43BB-B99A-271542607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Menu Location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CB100AC-8719-46C1-B9BD-8E43DA76B6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Centered Start button is designed for:</a:t>
            </a:r>
          </a:p>
          <a:p>
            <a:pPr lvl="1"/>
            <a:r>
              <a:rPr lang="en-US" dirty="0"/>
              <a:t>Touchscreen devices.</a:t>
            </a:r>
          </a:p>
          <a:p>
            <a:pPr lvl="1"/>
            <a:r>
              <a:rPr lang="en-US" dirty="0"/>
              <a:t>Very wide monitors.</a:t>
            </a:r>
          </a:p>
          <a:p>
            <a:r>
              <a:rPr lang="en-US" dirty="0"/>
              <a:t>Each item pinned to the taskbar, or app opened, pushes the Start button to the left.</a:t>
            </a:r>
          </a:p>
          <a:p>
            <a:r>
              <a:rPr lang="en-US" dirty="0"/>
              <a:t>You can manually set the Start button to the left side of the taskbar.</a:t>
            </a:r>
          </a:p>
          <a:p>
            <a:pPr lvl="1"/>
            <a:r>
              <a:rPr lang="en-US" dirty="0"/>
              <a:t>In the Settings app, set the Taskbar Behavior setting to align the button to the left.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151062-3B80-4438-B48E-DD51FD7D34A1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2333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233363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121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3C96C0-C3ED-4740-91D7-DA9FEEC9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237B2B-F0D1-4547-9F6F-7D984A29A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Pinned Start Menu Items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E5C418-2851-4069-AA26-E5D5AD3180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Up to 18 apps shown by default.</a:t>
            </a:r>
          </a:p>
          <a:p>
            <a:r>
              <a:rPr lang="en-US" dirty="0"/>
              <a:t>Other apps can be scrolled to if more than 18 are pinned.</a:t>
            </a:r>
          </a:p>
          <a:p>
            <a:r>
              <a:rPr lang="en-US" dirty="0"/>
              <a:t>Apps on the second page under </a:t>
            </a:r>
            <a:r>
              <a:rPr lang="en-US" b="1" dirty="0"/>
              <a:t>Pinned</a:t>
            </a:r>
            <a:r>
              <a:rPr lang="en-US" dirty="0"/>
              <a:t> can be moved to the first page.</a:t>
            </a:r>
          </a:p>
          <a:p>
            <a:pPr lvl="1" indent="52388"/>
            <a:r>
              <a:rPr lang="en-US" dirty="0"/>
              <a:t>Select </a:t>
            </a:r>
            <a:r>
              <a:rPr lang="en-US" b="1" dirty="0"/>
              <a:t>Move to top</a:t>
            </a:r>
            <a:r>
              <a:rPr lang="en-US" dirty="0"/>
              <a:t>.</a:t>
            </a:r>
          </a:p>
          <a:p>
            <a:r>
              <a:rPr lang="en-US" dirty="0"/>
              <a:t>Right-click an app in the </a:t>
            </a:r>
            <a:r>
              <a:rPr lang="en-US" b="1" dirty="0"/>
              <a:t>All apps</a:t>
            </a:r>
            <a:r>
              <a:rPr lang="en-US" dirty="0"/>
              <a:t> list and select </a:t>
            </a:r>
            <a:r>
              <a:rPr lang="en-US" b="1" dirty="0"/>
              <a:t>Pin to Start</a:t>
            </a:r>
            <a:r>
              <a:rPr lang="en-US" dirty="0"/>
              <a:t>.</a:t>
            </a:r>
          </a:p>
          <a:p>
            <a:r>
              <a:rPr lang="en-US" dirty="0"/>
              <a:t>Right-click a pinned app and unpin if desired.</a:t>
            </a:r>
          </a:p>
          <a:p>
            <a:r>
              <a:rPr lang="en-US" dirty="0"/>
              <a:t>Pinned items can be dragged to your preferred order.</a:t>
            </a:r>
          </a:p>
        </p:txBody>
      </p:sp>
    </p:spTree>
    <p:extLst>
      <p:ext uri="{BB962C8B-B14F-4D97-AF65-F5344CB8AC3E}">
        <p14:creationId xmlns:p14="http://schemas.microsoft.com/office/powerpoint/2010/main" val="4191556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D20661-50AD-4A2E-A9D3-80DD43902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97CC41-F76E-4404-B685-0167F9BE8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11 Editions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4E83972-07FA-4509-922E-5E0D0A9DC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Home</a:t>
            </a:r>
          </a:p>
          <a:p>
            <a:r>
              <a:rPr lang="en-US" dirty="0"/>
              <a:t>Pro</a:t>
            </a:r>
          </a:p>
          <a:p>
            <a:r>
              <a:rPr lang="en-US" dirty="0"/>
              <a:t>Enterprise</a:t>
            </a:r>
          </a:p>
        </p:txBody>
      </p:sp>
    </p:spTree>
    <p:extLst>
      <p:ext uri="{BB962C8B-B14F-4D97-AF65-F5344CB8AC3E}">
        <p14:creationId xmlns:p14="http://schemas.microsoft.com/office/powerpoint/2010/main" val="41030257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DCAF48-D073-4319-9B90-5C4FCC450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1CAA98-A341-44D3-8253-6B106D0CD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Start Menu Items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AFBF3A-C3FD-40CB-93F9-67011C40F3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Automatically populated by Windows 11.</a:t>
            </a:r>
          </a:p>
          <a:p>
            <a:r>
              <a:rPr lang="en-US" dirty="0"/>
              <a:t>Contains items Windows thinks you are going to want to use:</a:t>
            </a:r>
          </a:p>
          <a:p>
            <a:pPr marL="571500" lvl="1"/>
            <a:r>
              <a:rPr lang="en-US" dirty="0"/>
              <a:t>Files</a:t>
            </a:r>
          </a:p>
          <a:p>
            <a:pPr marL="571500" lvl="1"/>
            <a:r>
              <a:rPr lang="en-US" dirty="0"/>
              <a:t>Apps</a:t>
            </a:r>
          </a:p>
          <a:p>
            <a:pPr marL="571500" lvl="1"/>
            <a:r>
              <a:rPr lang="en-US" dirty="0"/>
              <a:t>Folders</a:t>
            </a:r>
          </a:p>
          <a:p>
            <a:r>
              <a:rPr lang="en-US" dirty="0"/>
              <a:t>Right-click an item and remove it from the list if desired.</a:t>
            </a:r>
          </a:p>
          <a:p>
            <a:r>
              <a:rPr lang="en-US" dirty="0"/>
              <a:t>Hide this section through </a:t>
            </a:r>
            <a:r>
              <a:rPr lang="en-US" b="1" dirty="0"/>
              <a:t>Settings</a:t>
            </a:r>
            <a:r>
              <a:rPr lang="en-US" dirty="0"/>
              <a:t> app in the </a:t>
            </a:r>
            <a:r>
              <a:rPr lang="en-US" b="1" dirty="0"/>
              <a:t>Personalization </a:t>
            </a:r>
            <a:r>
              <a:rPr lang="en-US" dirty="0"/>
              <a:t>category.</a:t>
            </a:r>
          </a:p>
          <a:p>
            <a:r>
              <a:rPr lang="en-US" dirty="0"/>
              <a:t>Configure this section to show:</a:t>
            </a:r>
          </a:p>
          <a:p>
            <a:pPr marL="571500" lvl="1"/>
            <a:r>
              <a:rPr lang="en-US" dirty="0"/>
              <a:t>Most frequently used apps.</a:t>
            </a:r>
          </a:p>
          <a:p>
            <a:pPr marL="571500" lvl="1"/>
            <a:r>
              <a:rPr lang="en-US" dirty="0"/>
              <a:t>Items recently opened in Start, Jump Lists, and File Explorer.</a:t>
            </a:r>
          </a:p>
        </p:txBody>
      </p:sp>
    </p:spTree>
    <p:extLst>
      <p:ext uri="{BB962C8B-B14F-4D97-AF65-F5344CB8AC3E}">
        <p14:creationId xmlns:p14="http://schemas.microsoft.com/office/powerpoint/2010/main" val="42399029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3ACBF6-E88F-41DF-A523-E81347A64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Folders on the Start Menu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3AFC92-3C38-411E-858D-D498DCE3C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070340F-898E-40B6-AFCC-4EB760A88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51" y="1204912"/>
            <a:ext cx="3354099" cy="455271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F5131CBA-8CBE-4F38-9172-09FCBA9C2D84}"/>
              </a:ext>
            </a:extLst>
          </p:cNvPr>
          <p:cNvSpPr/>
          <p:nvPr/>
        </p:nvSpPr>
        <p:spPr>
          <a:xfrm>
            <a:off x="1456179" y="6017654"/>
            <a:ext cx="244563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Select which folders to display</a:t>
            </a:r>
          </a:p>
        </p:txBody>
      </p:sp>
      <p:pic>
        <p:nvPicPr>
          <p:cNvPr id="5123" name="Picture 3">
            <a:extLst>
              <a:ext uri="{FF2B5EF4-FFF2-40B4-BE49-F238E27FC236}">
                <a16:creationId xmlns:a16="http://schemas.microsoft.com/office/drawing/2014/main" id="{4595536F-4B72-4F80-94C1-A360DF0F8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2" y="2618852"/>
            <a:ext cx="6034087" cy="30170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303">
            <a:extLst>
              <a:ext uri="{FF2B5EF4-FFF2-40B4-BE49-F238E27FC236}">
                <a16:creationId xmlns:a16="http://schemas.microsoft.com/office/drawing/2014/main" id="{940D4E7E-E45C-4038-B274-BCDFE4805C53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9621291" y="4255525"/>
            <a:ext cx="174625" cy="13811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6378C766-8A80-4624-B9BA-B60595658D82}"/>
              </a:ext>
            </a:extLst>
          </p:cNvPr>
          <p:cNvSpPr/>
          <p:nvPr/>
        </p:nvSpPr>
        <p:spPr>
          <a:xfrm>
            <a:off x="8599929" y="5075391"/>
            <a:ext cx="2445633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Folders on the Start menu</a:t>
            </a:r>
          </a:p>
        </p:txBody>
      </p:sp>
    </p:spTree>
    <p:extLst>
      <p:ext uri="{BB962C8B-B14F-4D97-AF65-F5344CB8AC3E}">
        <p14:creationId xmlns:p14="http://schemas.microsoft.com/office/powerpoint/2010/main" val="20549969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65302E-036D-4F14-BAA1-6ED53C9FF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363" y="1137426"/>
            <a:ext cx="5070721" cy="35521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C4A420-EF88-420B-B6C5-13B95C60C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Search Feature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758144-55BB-4EC5-8152-03F7929DB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42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C06D5F6-912E-46D1-AA61-1C67A182C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02" y="1110387"/>
            <a:ext cx="4586287" cy="516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206DC6-D68E-48BA-BB46-E847E1C23D72}"/>
              </a:ext>
            </a:extLst>
          </p:cNvPr>
          <p:cNvSpPr/>
          <p:nvPr/>
        </p:nvSpPr>
        <p:spPr>
          <a:xfrm>
            <a:off x="742950" y="1333500"/>
            <a:ext cx="4152900" cy="400050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84C43F-1ADE-46EF-8677-6821DDF3F2DC}"/>
              </a:ext>
            </a:extLst>
          </p:cNvPr>
          <p:cNvSpPr/>
          <p:nvPr/>
        </p:nvSpPr>
        <p:spPr>
          <a:xfrm>
            <a:off x="1905000" y="5981700"/>
            <a:ext cx="333375" cy="250642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Line 300">
            <a:extLst>
              <a:ext uri="{FF2B5EF4-FFF2-40B4-BE49-F238E27FC236}">
                <a16:creationId xmlns:a16="http://schemas.microsoft.com/office/drawing/2014/main" id="{EEB8FB30-5426-4C64-8F28-FE25DA3EE58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98552" y="1503386"/>
            <a:ext cx="1371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Line 300">
            <a:extLst>
              <a:ext uri="{FF2B5EF4-FFF2-40B4-BE49-F238E27FC236}">
                <a16:creationId xmlns:a16="http://schemas.microsoft.com/office/drawing/2014/main" id="{B12840B2-6A0A-4495-A22E-0F79E83C63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38374" y="4290489"/>
            <a:ext cx="3516989" cy="169121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0725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1A33D71-4AE9-4101-AB69-CC56DB71067D}"/>
              </a:ext>
            </a:extLst>
          </p:cNvPr>
          <p:cNvGrpSpPr/>
          <p:nvPr/>
        </p:nvGrpSpPr>
        <p:grpSpPr>
          <a:xfrm>
            <a:off x="5659146" y="1125582"/>
            <a:ext cx="4487973" cy="4606835"/>
            <a:chOff x="5640096" y="1110387"/>
            <a:chExt cx="4487973" cy="460683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6DAB892-C06B-4F6C-8937-961D005ED856}"/>
                </a:ext>
              </a:extLst>
            </p:cNvPr>
            <p:cNvGrpSpPr/>
            <p:nvPr/>
          </p:nvGrpSpPr>
          <p:grpSpPr>
            <a:xfrm>
              <a:off x="5640096" y="1110387"/>
              <a:ext cx="4487973" cy="4606835"/>
              <a:chOff x="5640096" y="1193074"/>
              <a:chExt cx="4487973" cy="4606835"/>
            </a:xfrm>
          </p:grpSpPr>
          <p:pic>
            <p:nvPicPr>
              <p:cNvPr id="7170" name="Picture 2">
                <a:extLst>
                  <a:ext uri="{FF2B5EF4-FFF2-40B4-BE49-F238E27FC236}">
                    <a16:creationId xmlns:a16="http://schemas.microsoft.com/office/drawing/2014/main" id="{CB375C0B-A0B9-4CC6-9047-5D2A4B62FE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/>
              <a:srcRect t="1736" r="1474" b="1595"/>
              <a:stretch/>
            </p:blipFill>
            <p:spPr bwMode="auto">
              <a:xfrm>
                <a:off x="5640096" y="1193074"/>
                <a:ext cx="4487973" cy="4606835"/>
              </a:xfrm>
              <a:prstGeom prst="rect">
                <a:avLst/>
              </a:prstGeom>
              <a:noFill/>
              <a:ln w="38100">
                <a:solidFill>
                  <a:srgbClr val="0063B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4F4F4C0-46ED-4312-B633-47C1A14DE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29325" y="5449235"/>
                <a:ext cx="876422" cy="333422"/>
              </a:xfrm>
              <a:prstGeom prst="rect">
                <a:avLst/>
              </a:prstGeom>
            </p:spPr>
          </p:pic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AF9F5FA-EB0E-4460-B6EF-E33013AD7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71625" y="5361785"/>
              <a:ext cx="3943900" cy="342948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DE59751-9601-42BD-9829-F1377FCE0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All Apps Button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7424C1-6219-4F55-9FF7-E309105E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43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E159266-E9D1-42F1-8328-3D681C4C5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02" y="1110387"/>
            <a:ext cx="4586287" cy="516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74FEB7-DA06-4239-93E3-E994D18EF504}"/>
              </a:ext>
            </a:extLst>
          </p:cNvPr>
          <p:cNvSpPr/>
          <p:nvPr/>
        </p:nvSpPr>
        <p:spPr>
          <a:xfrm>
            <a:off x="3962400" y="1847850"/>
            <a:ext cx="695325" cy="276225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Line 300">
            <a:extLst>
              <a:ext uri="{FF2B5EF4-FFF2-40B4-BE49-F238E27FC236}">
                <a16:creationId xmlns:a16="http://schemas.microsoft.com/office/drawing/2014/main" id="{004164F2-3F89-4AFD-9C4B-385593883AF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57725" y="1989161"/>
            <a:ext cx="1371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C59516-A269-4C7B-A7C5-93A0C1C55271}"/>
              </a:ext>
            </a:extLst>
          </p:cNvPr>
          <p:cNvSpPr/>
          <p:nvPr/>
        </p:nvSpPr>
        <p:spPr>
          <a:xfrm>
            <a:off x="9220200" y="1771649"/>
            <a:ext cx="695325" cy="276225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Line 167">
            <a:extLst>
              <a:ext uri="{FF2B5EF4-FFF2-40B4-BE49-F238E27FC236}">
                <a16:creationId xmlns:a16="http://schemas.microsoft.com/office/drawing/2014/main" id="{25B6A1AD-AAA2-41DC-B312-8419530F0A3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9269100" y="237598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Rounded Rectangle 149">
            <a:extLst>
              <a:ext uri="{FF2B5EF4-FFF2-40B4-BE49-F238E27FC236}">
                <a16:creationId xmlns:a16="http://schemas.microsoft.com/office/drawing/2014/main" id="{F5E2317D-FC76-4157-B4B5-585671954EA0}"/>
              </a:ext>
            </a:extLst>
          </p:cNvPr>
          <p:cNvSpPr/>
          <p:nvPr/>
        </p:nvSpPr>
        <p:spPr>
          <a:xfrm>
            <a:off x="8829674" y="2341476"/>
            <a:ext cx="1584013" cy="48584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Returns you to the main Start menu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F39168-97A8-41A9-8367-981A34973A5F}"/>
              </a:ext>
            </a:extLst>
          </p:cNvPr>
          <p:cNvSpPr/>
          <p:nvPr/>
        </p:nvSpPr>
        <p:spPr>
          <a:xfrm>
            <a:off x="6029325" y="2591711"/>
            <a:ext cx="695325" cy="276225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348AD4-0A17-43CC-9F9E-D35ED98BA9BD}"/>
              </a:ext>
            </a:extLst>
          </p:cNvPr>
          <p:cNvSpPr/>
          <p:nvPr/>
        </p:nvSpPr>
        <p:spPr>
          <a:xfrm>
            <a:off x="7375447" y="2919549"/>
            <a:ext cx="697399" cy="201043"/>
          </a:xfrm>
          <a:prstGeom prst="rect">
            <a:avLst/>
          </a:prstGeom>
          <a:noFill/>
          <a:ln w="28575" cap="flat" cmpd="sng" algn="ctr">
            <a:solidFill>
              <a:srgbClr val="E62428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Line 167">
            <a:extLst>
              <a:ext uri="{FF2B5EF4-FFF2-40B4-BE49-F238E27FC236}">
                <a16:creationId xmlns:a16="http://schemas.microsoft.com/office/drawing/2014/main" id="{C0AD12C9-3E61-4843-BCCF-0A23CBA37B1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663592" y="4184907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ounded Rectangle 149">
            <a:extLst>
              <a:ext uri="{FF2B5EF4-FFF2-40B4-BE49-F238E27FC236}">
                <a16:creationId xmlns:a16="http://schemas.microsoft.com/office/drawing/2014/main" id="{83534CD5-0D54-4962-822A-DDCE3CFBB34A}"/>
              </a:ext>
            </a:extLst>
          </p:cNvPr>
          <p:cNvSpPr/>
          <p:nvPr/>
        </p:nvSpPr>
        <p:spPr>
          <a:xfrm>
            <a:off x="8829674" y="4239487"/>
            <a:ext cx="1476375" cy="36512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Right-click Context menu</a:t>
            </a:r>
          </a:p>
        </p:txBody>
      </p:sp>
    </p:spTree>
    <p:extLst>
      <p:ext uri="{BB962C8B-B14F-4D97-AF65-F5344CB8AC3E}">
        <p14:creationId xmlns:p14="http://schemas.microsoft.com/office/powerpoint/2010/main" val="38626253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2934A-66CE-4897-A2C2-B0F2ADF5F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Profile Menu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6725D1-E152-45F3-B87B-9A8024ADD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44</a:t>
            </a:fld>
            <a:endParaRPr lang="en-US" dirty="0"/>
          </a:p>
        </p:txBody>
      </p:sp>
      <p:pic>
        <p:nvPicPr>
          <p:cNvPr id="4" name="SCREEN_SHOT">
            <a:extLst>
              <a:ext uri="{FF2B5EF4-FFF2-40B4-BE49-F238E27FC236}">
                <a16:creationId xmlns:a16="http://schemas.microsoft.com/office/drawing/2014/main" id="{80BBD8B9-47C8-4F89-AB99-7F6674E43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97" y="2514600"/>
            <a:ext cx="6161905" cy="2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688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1820C-F248-479C-9BE9-14BA38099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Menu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FB6B83-7394-4AEC-99B8-CA16D89D1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45</a:t>
            </a:fld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050F71F9-E593-42B7-BA66-903E3FB09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7" y="2018776"/>
            <a:ext cx="7144227" cy="278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1914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71F0-C90E-4960-9A3D-B44AD137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Settings App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32870B-DF0C-4BA0-8B85-9A4FAF9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46</a:t>
            </a:fld>
            <a:endParaRPr lang="en-US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84DE372-738B-4260-972C-AF6588A68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44" y="1235119"/>
            <a:ext cx="5815012" cy="521035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6325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C062D9-C224-4326-B192-726FB7EFC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DC2A4-16AF-477D-9F58-D9B50D6FAF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the Start Menu</a:t>
            </a:r>
          </a:p>
        </p:txBody>
      </p:sp>
    </p:spTree>
    <p:extLst>
      <p:ext uri="{BB962C8B-B14F-4D97-AF65-F5344CB8AC3E}">
        <p14:creationId xmlns:p14="http://schemas.microsoft.com/office/powerpoint/2010/main" val="1303064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are your first impressions of the Windows 11 operating system?</a:t>
            </a:r>
          </a:p>
          <a:p>
            <a:r>
              <a:rPr lang="en-US" dirty="0"/>
              <a:t>Do you think you will use the Widgets feature often? Why or why not?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E04B39-8965-4F0D-AA41-EF52E4C79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368B88D1-B96B-404D-BB58-A50137456E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683"/>
          <a:stretch/>
        </p:blipFill>
        <p:spPr>
          <a:xfrm>
            <a:off x="1291779" y="1253002"/>
            <a:ext cx="8974137" cy="4607865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D61ABA8-BCE3-4151-B6DA-D2AD7F4A0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Lock Screen</a:t>
            </a: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8F498689-5A2A-4C37-AD54-7B837157D37E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9267327" y="5401850"/>
            <a:ext cx="0" cy="55453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593EF4DD-5F26-4614-8C67-B8F296BBEEAA}"/>
              </a:ext>
            </a:extLst>
          </p:cNvPr>
          <p:cNvSpPr/>
          <p:nvPr/>
        </p:nvSpPr>
        <p:spPr>
          <a:xfrm>
            <a:off x="6975566" y="5561080"/>
            <a:ext cx="2014493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Internet access icon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" name="Line 314">
            <a:extLst>
              <a:ext uri="{FF2B5EF4-FFF2-40B4-BE49-F238E27FC236}">
                <a16:creationId xmlns:a16="http://schemas.microsoft.com/office/drawing/2014/main" id="{A85A451F-9B65-4927-99B9-75AEDAC4EF8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9656017" y="531184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9DA13C69-E6FE-499D-A341-6D07BCF02CD5}"/>
              </a:ext>
            </a:extLst>
          </p:cNvPr>
          <p:cNvSpPr/>
          <p:nvPr/>
        </p:nvSpPr>
        <p:spPr>
          <a:xfrm>
            <a:off x="8386355" y="4837337"/>
            <a:ext cx="1638620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Power status icon</a:t>
            </a:r>
          </a:p>
        </p:txBody>
      </p:sp>
    </p:spTree>
    <p:extLst>
      <p:ext uri="{BB962C8B-B14F-4D97-AF65-F5344CB8AC3E}">
        <p14:creationId xmlns:p14="http://schemas.microsoft.com/office/powerpoint/2010/main" val="2625422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2E95C7-8705-4FFA-8DBB-D0A5C37AD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B5A1E8-53E4-4DAF-887F-1F93DE0DB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Lock Screen Icons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196EDBCA-E4A0-4820-8DB4-A23A403E2B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004559"/>
              </p:ext>
            </p:extLst>
          </p:nvPr>
        </p:nvGraphicFramePr>
        <p:xfrm>
          <a:off x="1561650" y="1650840"/>
          <a:ext cx="8804078" cy="2870402"/>
        </p:xfrm>
        <a:graphic>
          <a:graphicData uri="http://schemas.openxmlformats.org/drawingml/2006/table">
            <a:tbl>
              <a:tblPr/>
              <a:tblGrid>
                <a:gridCol w="2038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5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Icon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/>
                        <a:t>Wi-Fi connection with Internet access.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Connection to the network, with Internet access.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Connection to the network, but without Internet access.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Indicates the remaining battery power and the device is plugged in.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483976"/>
                  </a:ext>
                </a:extLst>
              </a:tr>
              <a:tr h="444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Indicates the remaining battery power and the device is not plugged in.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78718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62FD44E3-E9C1-4712-BBE6-AD06D4816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45" y="2254548"/>
            <a:ext cx="266737" cy="2762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23EABB-7736-41F2-8949-0C95166C5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745" y="2798074"/>
            <a:ext cx="342948" cy="285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09AE90-B821-4E75-B1F5-490949074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745" y="3252011"/>
            <a:ext cx="323895" cy="295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599D32-8994-4FFC-A355-4BEC92709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745" y="3760046"/>
            <a:ext cx="333422" cy="2572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068C637-4693-46BF-9DBC-1E28C6D553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6745" y="4204058"/>
            <a:ext cx="285790" cy="19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99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89A5DD-7AA3-42A5-9EDD-438656049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52B776D-7433-475F-A064-FCDB7B01E7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7648"/>
          <a:stretch/>
        </p:blipFill>
        <p:spPr>
          <a:xfrm>
            <a:off x="1796734" y="1456146"/>
            <a:ext cx="8139746" cy="456613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3E09FC3-1D7D-4206-BB74-8C120C07C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Login Screen</a:t>
            </a:r>
          </a:p>
        </p:txBody>
      </p:sp>
    </p:spTree>
    <p:extLst>
      <p:ext uri="{BB962C8B-B14F-4D97-AF65-F5344CB8AC3E}">
        <p14:creationId xmlns:p14="http://schemas.microsoft.com/office/powerpoint/2010/main" val="2503336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DC9F1BB-4E85-4D9E-95F6-0A5A6A18FED9}"/>
              </a:ext>
            </a:extLst>
          </p:cNvPr>
          <p:cNvGrpSpPr/>
          <p:nvPr/>
        </p:nvGrpSpPr>
        <p:grpSpPr>
          <a:xfrm>
            <a:off x="6840991" y="1203526"/>
            <a:ext cx="4305300" cy="1847850"/>
            <a:chOff x="6840991" y="1203526"/>
            <a:chExt cx="4305300" cy="184785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4E770FC-B846-4029-A7E0-DC2B86D291B5}"/>
                </a:ext>
              </a:extLst>
            </p:cNvPr>
            <p:cNvGrpSpPr/>
            <p:nvPr/>
          </p:nvGrpSpPr>
          <p:grpSpPr>
            <a:xfrm>
              <a:off x="6840991" y="1203526"/>
              <a:ext cx="4305300" cy="1847850"/>
              <a:chOff x="6840991" y="1203526"/>
              <a:chExt cx="4305300" cy="1847850"/>
            </a:xfrm>
          </p:grpSpPr>
          <p:pic>
            <p:nvPicPr>
              <p:cNvPr id="1027" name="Picture 3">
                <a:extLst>
                  <a:ext uri="{FF2B5EF4-FFF2-40B4-BE49-F238E27FC236}">
                    <a16:creationId xmlns:a16="http://schemas.microsoft.com/office/drawing/2014/main" id="{E2C51271-0923-477C-8E64-9D3EE13E7B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40991" y="1203526"/>
                <a:ext cx="4305300" cy="184785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C5421FE-0F7B-4D33-B365-8FD91063FA83}"/>
                  </a:ext>
                </a:extLst>
              </p:cNvPr>
              <p:cNvSpPr/>
              <p:nvPr/>
            </p:nvSpPr>
            <p:spPr>
              <a:xfrm>
                <a:off x="9448800" y="2044697"/>
                <a:ext cx="522514" cy="178982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53A5B73-9B06-4DDE-8038-7859861D4529}"/>
                </a:ext>
              </a:extLst>
            </p:cNvPr>
            <p:cNvSpPr/>
            <p:nvPr/>
          </p:nvSpPr>
          <p:spPr>
            <a:xfrm>
              <a:off x="7485064" y="1430979"/>
              <a:ext cx="422319" cy="214941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B82DC3-3B3C-4D04-8FB2-4DAD822FC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77B102-9B7D-4345-915D-04847558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Types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93B8DAD-EF1B-4E1E-92C0-419CA93CB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73" y="1203526"/>
            <a:ext cx="6231296" cy="25917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314">
            <a:extLst>
              <a:ext uri="{FF2B5EF4-FFF2-40B4-BE49-F238E27FC236}">
                <a16:creationId xmlns:a16="http://schemas.microsoft.com/office/drawing/2014/main" id="{28C3F468-04A9-4DB1-AB6B-67C2633E9CB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9695163" y="2763903"/>
            <a:ext cx="1086340" cy="589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6">
            <a:extLst>
              <a:ext uri="{FF2B5EF4-FFF2-40B4-BE49-F238E27FC236}">
                <a16:creationId xmlns:a16="http://schemas.microsoft.com/office/drawing/2014/main" id="{B798C8F4-CDA9-403C-B055-220F8C9FEEB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859724" y="1538622"/>
            <a:ext cx="7628" cy="92905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B7BA7508-1431-4FD2-B021-34894EB08F2D}"/>
              </a:ext>
            </a:extLst>
          </p:cNvPr>
          <p:cNvSpPr/>
          <p:nvPr/>
        </p:nvSpPr>
        <p:spPr>
          <a:xfrm>
            <a:off x="4191504" y="1808624"/>
            <a:ext cx="1442941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Local account</a:t>
            </a: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83A32CB1-C7CA-4007-9835-D61EC5855C69}"/>
              </a:ext>
            </a:extLst>
          </p:cNvPr>
          <p:cNvSpPr/>
          <p:nvPr/>
        </p:nvSpPr>
        <p:spPr>
          <a:xfrm>
            <a:off x="4322040" y="2312106"/>
            <a:ext cx="1913297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Account type choices</a:t>
            </a:r>
          </a:p>
        </p:txBody>
      </p:sp>
      <p:sp>
        <p:nvSpPr>
          <p:cNvPr id="12" name="AutoShape 302">
            <a:extLst>
              <a:ext uri="{FF2B5EF4-FFF2-40B4-BE49-F238E27FC236}">
                <a16:creationId xmlns:a16="http://schemas.microsoft.com/office/drawing/2014/main" id="{D9610368-FFE3-4E77-9BFA-3A2D2184DDE8}"/>
              </a:ext>
            </a:extLst>
          </p:cNvPr>
          <p:cNvSpPr>
            <a:spLocks/>
          </p:cNvSpPr>
          <p:nvPr/>
        </p:nvSpPr>
        <p:spPr bwMode="auto">
          <a:xfrm>
            <a:off x="4179831" y="2127451"/>
            <a:ext cx="142209" cy="625838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F2121762-FBDB-4C33-952D-A7D966D419B6}"/>
              </a:ext>
            </a:extLst>
          </p:cNvPr>
          <p:cNvSpPr/>
          <p:nvPr/>
        </p:nvSpPr>
        <p:spPr>
          <a:xfrm>
            <a:off x="9513915" y="3195464"/>
            <a:ext cx="1632376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Microsoft account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E08420-6DA7-4450-A5E5-D7BAA8613283}"/>
              </a:ext>
            </a:extLst>
          </p:cNvPr>
          <p:cNvGrpSpPr/>
          <p:nvPr/>
        </p:nvGrpSpPr>
        <p:grpSpPr>
          <a:xfrm>
            <a:off x="1515292" y="4046757"/>
            <a:ext cx="7829005" cy="2511517"/>
            <a:chOff x="1515292" y="4046757"/>
            <a:chExt cx="7829005" cy="2511517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28B2D22E-9275-4357-885C-EBDAA0DCBF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5292" y="4046757"/>
              <a:ext cx="7829005" cy="251151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17B590C-1A99-4313-93ED-0DBB48B48D1D}"/>
                </a:ext>
              </a:extLst>
            </p:cNvPr>
            <p:cNvSpPr/>
            <p:nvPr/>
          </p:nvSpPr>
          <p:spPr>
            <a:xfrm>
              <a:off x="2468880" y="5332974"/>
              <a:ext cx="1171303" cy="179551"/>
            </a:xfrm>
            <a:prstGeom prst="roundRect">
              <a:avLst/>
            </a:prstGeom>
            <a:solidFill>
              <a:schemeClr val="accent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8" name="Line 316">
            <a:extLst>
              <a:ext uri="{FF2B5EF4-FFF2-40B4-BE49-F238E27FC236}">
                <a16:creationId xmlns:a16="http://schemas.microsoft.com/office/drawing/2014/main" id="{3398D029-C9B4-4CB4-8BDD-247D8EFA76B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182086" y="4986277"/>
            <a:ext cx="7628" cy="92905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ounded Rectangle 142">
            <a:extLst>
              <a:ext uri="{FF2B5EF4-FFF2-40B4-BE49-F238E27FC236}">
                <a16:creationId xmlns:a16="http://schemas.microsoft.com/office/drawing/2014/main" id="{726BC6D7-2E5B-454B-9866-23278EDF1667}"/>
              </a:ext>
            </a:extLst>
          </p:cNvPr>
          <p:cNvSpPr/>
          <p:nvPr/>
        </p:nvSpPr>
        <p:spPr>
          <a:xfrm>
            <a:off x="5513866" y="5256279"/>
            <a:ext cx="1442941" cy="23607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Domain account</a:t>
            </a:r>
          </a:p>
        </p:txBody>
      </p:sp>
    </p:spTree>
    <p:extLst>
      <p:ext uri="{BB962C8B-B14F-4D97-AF65-F5344CB8AC3E}">
        <p14:creationId xmlns:p14="http://schemas.microsoft.com/office/powerpoint/2010/main" val="2837424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0A13BE-A31E-4009-97AA-2C9AD8673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E98233-DF80-42DF-8311-19D08EFD0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Account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B1C26-A5E0-44E8-A439-CFE240FA91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Store and share files with OneDrive.</a:t>
            </a:r>
          </a:p>
          <a:p>
            <a:r>
              <a:rPr lang="en-US" dirty="0"/>
              <a:t>Use Windows Hello security features.</a:t>
            </a:r>
          </a:p>
          <a:p>
            <a:r>
              <a:rPr lang="en-US" dirty="0"/>
              <a:t>Back up your settings.</a:t>
            </a:r>
          </a:p>
          <a:p>
            <a:r>
              <a:rPr lang="en-US" dirty="0"/>
              <a:t>Use bundled Windows 11 apps:</a:t>
            </a:r>
          </a:p>
          <a:p>
            <a:pPr lvl="1"/>
            <a:r>
              <a:rPr lang="en-US" dirty="0"/>
              <a:t>Teams Chat</a:t>
            </a:r>
          </a:p>
          <a:p>
            <a:pPr lvl="1"/>
            <a:r>
              <a:rPr lang="en-US" dirty="0"/>
              <a:t>Mail</a:t>
            </a:r>
          </a:p>
          <a:p>
            <a:pPr lvl="1"/>
            <a:r>
              <a:rPr lang="en-US" dirty="0"/>
              <a:t>Calendar</a:t>
            </a:r>
          </a:p>
          <a:p>
            <a:r>
              <a:rPr lang="en-US" dirty="0"/>
              <a:t>Download new apps from the Microsoft Store.</a:t>
            </a:r>
          </a:p>
          <a:p>
            <a:r>
              <a:rPr lang="en-US" dirty="0"/>
              <a:t>Synchronize settings across multiple devices.</a:t>
            </a:r>
          </a:p>
        </p:txBody>
      </p:sp>
    </p:spTree>
    <p:extLst>
      <p:ext uri="{BB962C8B-B14F-4D97-AF65-F5344CB8AC3E}">
        <p14:creationId xmlns:p14="http://schemas.microsoft.com/office/powerpoint/2010/main" val="16144500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3463</TotalTime>
  <Words>991</Words>
  <Application>Microsoft Office PowerPoint</Application>
  <PresentationFormat>Widescreen</PresentationFormat>
  <Paragraphs>254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Arial</vt:lpstr>
      <vt:lpstr>Calibri</vt:lpstr>
      <vt:lpstr>LO Choice</vt:lpstr>
      <vt:lpstr>Accessing Windows 11</vt:lpstr>
      <vt:lpstr>Log In to Windows 11</vt:lpstr>
      <vt:lpstr>The Windows 11 Operating System</vt:lpstr>
      <vt:lpstr>Windows 11 Editions</vt:lpstr>
      <vt:lpstr>The Lock Screen</vt:lpstr>
      <vt:lpstr>Lock Screen Icons</vt:lpstr>
      <vt:lpstr>The Login Screen</vt:lpstr>
      <vt:lpstr>Account Types</vt:lpstr>
      <vt:lpstr>Microsoft Account</vt:lpstr>
      <vt:lpstr>Domain Account</vt:lpstr>
      <vt:lpstr>Local Account</vt:lpstr>
      <vt:lpstr>Account Sync</vt:lpstr>
      <vt:lpstr>Sign-In Options</vt:lpstr>
      <vt:lpstr>Windows Hello</vt:lpstr>
      <vt:lpstr>The Out-of-Box Experience</vt:lpstr>
      <vt:lpstr>PowerPoint Presentation</vt:lpstr>
      <vt:lpstr>Navigate the Windows 11 Desktop</vt:lpstr>
      <vt:lpstr>The Desktop</vt:lpstr>
      <vt:lpstr>The Taskbar</vt:lpstr>
      <vt:lpstr>Taskbar Items</vt:lpstr>
      <vt:lpstr>The Start Button</vt:lpstr>
      <vt:lpstr>Taskbar Corner – Left-Click Menus</vt:lpstr>
      <vt:lpstr>Taskbar Corner – Right-Click Menus</vt:lpstr>
      <vt:lpstr>Taskbar Corner Settings</vt:lpstr>
      <vt:lpstr>Taskbar Corner Overflow</vt:lpstr>
      <vt:lpstr>Taskbar Behaviors</vt:lpstr>
      <vt:lpstr>The Quick Settings Flyout</vt:lpstr>
      <vt:lpstr>Notifications</vt:lpstr>
      <vt:lpstr>Quick Settings</vt:lpstr>
      <vt:lpstr>Universal Media Control</vt:lpstr>
      <vt:lpstr>Widgets</vt:lpstr>
      <vt:lpstr>Shortcuts</vt:lpstr>
      <vt:lpstr>Tooltips</vt:lpstr>
      <vt:lpstr>Input Methods</vt:lpstr>
      <vt:lpstr>PowerPoint Presentation</vt:lpstr>
      <vt:lpstr>Use the Start Menu</vt:lpstr>
      <vt:lpstr>The Start Menu</vt:lpstr>
      <vt:lpstr>Start Menu Location</vt:lpstr>
      <vt:lpstr>Pinned Start Menu Items</vt:lpstr>
      <vt:lpstr>Recommended Start Menu Items</vt:lpstr>
      <vt:lpstr>Folders on the Start Menu</vt:lpstr>
      <vt:lpstr>The Search Feature</vt:lpstr>
      <vt:lpstr>The All Apps Button</vt:lpstr>
      <vt:lpstr>The Profile Menu</vt:lpstr>
      <vt:lpstr>The Power Menu</vt:lpstr>
      <vt:lpstr>The Settings App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Accessing Windows 11</dc:title>
  <dc:creator>Gail Sandler</dc:creator>
  <cp:lastModifiedBy>Michelle Farney</cp:lastModifiedBy>
  <cp:revision>31</cp:revision>
  <dcterms:created xsi:type="dcterms:W3CDTF">2021-10-06T13:15:29Z</dcterms:created>
  <dcterms:modified xsi:type="dcterms:W3CDTF">2022-02-10T18:34:32Z</dcterms:modified>
</cp:coreProperties>
</file>