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1"/>
  </p:sldMasterIdLst>
  <p:notesMasterIdLst>
    <p:notesMasterId r:id="rId53"/>
  </p:notesMasterIdLst>
  <p:handoutMasterIdLst>
    <p:handoutMasterId r:id="rId54"/>
  </p:handoutMasterIdLst>
  <p:sldIdLst>
    <p:sldId id="261" r:id="rId2"/>
    <p:sldId id="267" r:id="rId3"/>
    <p:sldId id="268" r:id="rId4"/>
    <p:sldId id="275" r:id="rId5"/>
    <p:sldId id="269" r:id="rId6"/>
    <p:sldId id="273" r:id="rId7"/>
    <p:sldId id="325" r:id="rId8"/>
    <p:sldId id="270" r:id="rId9"/>
    <p:sldId id="271" r:id="rId10"/>
    <p:sldId id="272" r:id="rId11"/>
    <p:sldId id="274" r:id="rId12"/>
    <p:sldId id="276" r:id="rId13"/>
    <p:sldId id="277" r:id="rId14"/>
    <p:sldId id="282" r:id="rId15"/>
    <p:sldId id="286" r:id="rId16"/>
    <p:sldId id="290" r:id="rId17"/>
    <p:sldId id="288" r:id="rId18"/>
    <p:sldId id="291" r:id="rId19"/>
    <p:sldId id="278" r:id="rId20"/>
    <p:sldId id="279" r:id="rId21"/>
    <p:sldId id="280" r:id="rId22"/>
    <p:sldId id="294" r:id="rId23"/>
    <p:sldId id="323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10" r:id="rId38"/>
    <p:sldId id="324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322" r:id="rId50"/>
    <p:sldId id="321" r:id="rId51"/>
    <p:sldId id="266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6" autoAdjust="0"/>
    <p:restoredTop sz="86452" autoAdjust="0"/>
  </p:normalViewPr>
  <p:slideViewPr>
    <p:cSldViewPr snapToGrid="0">
      <p:cViewPr varScale="1">
        <p:scale>
          <a:sx n="68" d="100"/>
          <a:sy n="68" d="100"/>
        </p:scale>
        <p:origin x="3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25265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7CDB9B79-58A8-4C2F-BE78-3E5FFE4B1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84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88568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27D9AD-57B0-4147-9403-F06C60B6C4A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DCA0A86F-ACBD-4335-BDF0-FDD8E87864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3C98F7-D179-43BF-9F3E-B66E888FE5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2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99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9B9220-7993-4815-BF1B-F0BE06AB4022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9" name="Picture 8" descr="bottom graphic.png">
            <a:extLst>
              <a:ext uri="{FF2B5EF4-FFF2-40B4-BE49-F238E27FC236}">
                <a16:creationId xmlns:a16="http://schemas.microsoft.com/office/drawing/2014/main" id="{F2316675-3174-4C2C-88FB-4C016A010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E90C09-4694-45C9-BCAE-EFBF8C392A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18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306BB-7BA3-492E-B5FE-0DD83FFA983C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70244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A87995-6EF5-4FEA-A6C2-484EA0038B4D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6325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889787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12257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93156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20628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70878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1902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07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398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949577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189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938496"/>
            <a:ext cx="11280200" cy="4386103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146596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2" y="2124194"/>
            <a:ext cx="11280201" cy="401320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39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5075046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237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99024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51F5B860-D3B1-47EB-9D21-C0C87E6513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42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82212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8404E3-CAAC-4A23-8D52-550782B08CF2}"/>
              </a:ext>
            </a:extLst>
          </p:cNvPr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03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  <p:sldLayoutId id="2147483848" r:id="rId20"/>
    <p:sldLayoutId id="2147483849" r:id="rId21"/>
    <p:sldLayoutId id="2147483850" r:id="rId22"/>
    <p:sldLayoutId id="2147483851" r:id="rId23"/>
    <p:sldLayoutId id="2147483852" r:id="rId24"/>
    <p:sldLayoutId id="2147483853" r:id="rId25"/>
    <p:sldLayoutId id="2147483799" r:id="rId26"/>
    <p:sldLayoutId id="2147483801" r:id="rId27"/>
    <p:sldLayoutId id="2147483818" r:id="rId28"/>
    <p:sldLayoutId id="2147483822" r:id="rId29"/>
    <p:sldLayoutId id="2147483819" r:id="rId30"/>
    <p:sldLayoutId id="2147483826" r:id="rId31"/>
    <p:sldLayoutId id="2147483816" r:id="rId32"/>
    <p:sldLayoutId id="2147483823" r:id="rId33"/>
    <p:sldLayoutId id="2147483817" r:id="rId34"/>
    <p:sldLayoutId id="2147483821" r:id="rId35"/>
    <p:sldLayoutId id="2147483804" r:id="rId36"/>
    <p:sldLayoutId id="2147483827" r:id="rId3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r>
              <a:rPr lang="en-US" dirty="0"/>
              <a:t>Use Apps</a:t>
            </a:r>
          </a:p>
          <a:p>
            <a:r>
              <a:rPr lang="en-US" dirty="0"/>
              <a:t>Multitask with Open Apps</a:t>
            </a:r>
          </a:p>
          <a:p>
            <a:r>
              <a:rPr lang="en-US" dirty="0"/>
              <a:t>Install Apps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Locally Installed Apps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0F4D-F215-4C29-83B2-066EA7EC7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Apps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F61C49-1E98-416A-8FB6-B60832EC1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C3B41E8-77E3-4556-850D-27E3E8A4B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100" y="1494901"/>
            <a:ext cx="8628132" cy="440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5962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87923-7E65-4BEB-AE1D-0AF6F57BC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Teams Chat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91825A-1933-493B-9E67-7D365E70F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3C10343-2D78-4E44-B8D1-D542632EF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298" y="1068061"/>
            <a:ext cx="3761397" cy="3172491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92C8D3F-E073-46AB-A012-9E112712A8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18"/>
          <a:stretch/>
        </p:blipFill>
        <p:spPr>
          <a:xfrm>
            <a:off x="1227961" y="1423844"/>
            <a:ext cx="5163043" cy="2294715"/>
          </a:xfrm>
          <a:prstGeom prst="rect">
            <a:avLst/>
          </a:prstGeom>
        </p:spPr>
      </p:pic>
      <p:sp>
        <p:nvSpPr>
          <p:cNvPr id="8" name="Line 316">
            <a:extLst>
              <a:ext uri="{FF2B5EF4-FFF2-40B4-BE49-F238E27FC236}">
                <a16:creationId xmlns:a16="http://schemas.microsoft.com/office/drawing/2014/main" id="{ED08FE3F-F1C4-471F-A7E2-7E68866747F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97654" y="2153665"/>
            <a:ext cx="1847451" cy="5334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6">
            <a:extLst>
              <a:ext uri="{FF2B5EF4-FFF2-40B4-BE49-F238E27FC236}">
                <a16:creationId xmlns:a16="http://schemas.microsoft.com/office/drawing/2014/main" id="{BE09509C-D43B-4436-A83A-CCBCD0A30863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126223" y="1255530"/>
            <a:ext cx="1328696" cy="164664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D1227E43-56E8-4A11-A413-B63D7B8E013D}"/>
              </a:ext>
            </a:extLst>
          </p:cNvPr>
          <p:cNvSpPr/>
          <p:nvPr/>
        </p:nvSpPr>
        <p:spPr>
          <a:xfrm>
            <a:off x="1683282" y="976677"/>
            <a:ext cx="2343938" cy="721806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Click either notification to open Teams Chat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830001-0CA0-4DCD-BCF2-5D1D6889A5FB}"/>
              </a:ext>
            </a:extLst>
          </p:cNvPr>
          <p:cNvGrpSpPr/>
          <p:nvPr/>
        </p:nvGrpSpPr>
        <p:grpSpPr>
          <a:xfrm>
            <a:off x="1454680" y="4397429"/>
            <a:ext cx="7542296" cy="2048044"/>
            <a:chOff x="632737" y="3776477"/>
            <a:chExt cx="8461375" cy="2605624"/>
          </a:xfrm>
        </p:grpSpPr>
        <p:pic>
          <p:nvPicPr>
            <p:cNvPr id="4" name="Content Placeholder 5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CB22D26C-34AB-46C0-B5A8-4FAA3440B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2737" y="3776477"/>
              <a:ext cx="8461375" cy="2605624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41700069-2AC7-4A0F-BA50-A0F9E40CE2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2443" y="5358980"/>
              <a:ext cx="49847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2">
              <a:extLst>
                <a:ext uri="{FF2B5EF4-FFF2-40B4-BE49-F238E27FC236}">
                  <a16:creationId xmlns:a16="http://schemas.microsoft.com/office/drawing/2014/main" id="{5E3E82CF-A2D6-463C-BD6F-67123886DD98}"/>
                </a:ext>
              </a:extLst>
            </p:cNvPr>
            <p:cNvSpPr/>
            <p:nvPr/>
          </p:nvSpPr>
          <p:spPr>
            <a:xfrm>
              <a:off x="3055064" y="4898799"/>
              <a:ext cx="2343938" cy="72180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You can create a quick reply right in the notification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3629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6A434-9BE8-48F8-A6C3-E7DC0E2A0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4C0ED1-4A48-45AE-98F2-AAAD394FE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pic>
        <p:nvPicPr>
          <p:cNvPr id="4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9278FF1-35A8-4825-8821-74AD1561E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889" y="1003668"/>
            <a:ext cx="6776421" cy="4921250"/>
          </a:xfrm>
          <a:prstGeom prst="rect">
            <a:avLst/>
          </a:prstGeom>
        </p:spPr>
      </p:pic>
      <p:grpSp>
        <p:nvGrpSpPr>
          <p:cNvPr id="5" name="Group 331">
            <a:extLst>
              <a:ext uri="{FF2B5EF4-FFF2-40B4-BE49-F238E27FC236}">
                <a16:creationId xmlns:a16="http://schemas.microsoft.com/office/drawing/2014/main" id="{B011C020-3C42-45C2-8E31-6FB327C0E2E2}"/>
              </a:ext>
            </a:extLst>
          </p:cNvPr>
          <p:cNvGrpSpPr>
            <a:grpSpLocks/>
          </p:cNvGrpSpPr>
          <p:nvPr/>
        </p:nvGrpSpPr>
        <p:grpSpPr bwMode="auto">
          <a:xfrm rot="16200000" flipV="1">
            <a:off x="2893895" y="5908849"/>
            <a:ext cx="407987" cy="407987"/>
            <a:chOff x="3353" y="2605"/>
            <a:chExt cx="257" cy="257"/>
          </a:xfrm>
        </p:grpSpPr>
        <p:sp>
          <p:nvSpPr>
            <p:cNvPr id="6" name="Line 332">
              <a:extLst>
                <a:ext uri="{FF2B5EF4-FFF2-40B4-BE49-F238E27FC236}">
                  <a16:creationId xmlns:a16="http://schemas.microsoft.com/office/drawing/2014/main" id="{98096C73-D7A7-456E-BABD-FA753E6C22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Line 333">
              <a:extLst>
                <a:ext uri="{FF2B5EF4-FFF2-40B4-BE49-F238E27FC236}">
                  <a16:creationId xmlns:a16="http://schemas.microsoft.com/office/drawing/2014/main" id="{072F3A09-D0E4-45B7-B4CD-90F17F76510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Group 334">
            <a:extLst>
              <a:ext uri="{FF2B5EF4-FFF2-40B4-BE49-F238E27FC236}">
                <a16:creationId xmlns:a16="http://schemas.microsoft.com/office/drawing/2014/main" id="{1CF73BDD-C2E3-4BD4-A1E2-20BB0B7D04AB}"/>
              </a:ext>
            </a:extLst>
          </p:cNvPr>
          <p:cNvGrpSpPr>
            <a:grpSpLocks/>
          </p:cNvGrpSpPr>
          <p:nvPr/>
        </p:nvGrpSpPr>
        <p:grpSpPr bwMode="auto">
          <a:xfrm rot="5400000" flipH="1" flipV="1">
            <a:off x="5102106" y="5916487"/>
            <a:ext cx="407987" cy="407987"/>
            <a:chOff x="3353" y="2605"/>
            <a:chExt cx="257" cy="257"/>
          </a:xfrm>
        </p:grpSpPr>
        <p:sp>
          <p:nvSpPr>
            <p:cNvPr id="9" name="Line 335">
              <a:extLst>
                <a:ext uri="{FF2B5EF4-FFF2-40B4-BE49-F238E27FC236}">
                  <a16:creationId xmlns:a16="http://schemas.microsoft.com/office/drawing/2014/main" id="{45744C5E-22C2-4D02-B78F-2FC276BAB5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36">
              <a:extLst>
                <a:ext uri="{FF2B5EF4-FFF2-40B4-BE49-F238E27FC236}">
                  <a16:creationId xmlns:a16="http://schemas.microsoft.com/office/drawing/2014/main" id="{078CAD09-6CC0-4301-A5E8-98B049CF115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7D75340F-BD3B-4F99-8847-67B6AAFE9FAE}"/>
              </a:ext>
            </a:extLst>
          </p:cNvPr>
          <p:cNvSpPr/>
          <p:nvPr/>
        </p:nvSpPr>
        <p:spPr>
          <a:xfrm>
            <a:off x="1890501" y="6112048"/>
            <a:ext cx="1169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Mail </a:t>
            </a: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4B7DE849-FAFC-455A-B0A1-42C8D4BFA27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847251" y="6116114"/>
            <a:ext cx="38239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8E6D3B06-C57F-4F60-BA2D-24A303646AFE}"/>
              </a:ext>
            </a:extLst>
          </p:cNvPr>
          <p:cNvSpPr/>
          <p:nvPr/>
        </p:nvSpPr>
        <p:spPr>
          <a:xfrm>
            <a:off x="2849642" y="4770440"/>
            <a:ext cx="1169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Calendar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007A0912-F17B-47AF-960A-9832270B68B7}"/>
              </a:ext>
            </a:extLst>
          </p:cNvPr>
          <p:cNvSpPr/>
          <p:nvPr/>
        </p:nvSpPr>
        <p:spPr>
          <a:xfrm>
            <a:off x="3506670" y="6107701"/>
            <a:ext cx="1169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People </a:t>
            </a: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F54A0AAC-6A70-4FC2-88CA-D0C50E8511FD}"/>
              </a:ext>
            </a:extLst>
          </p:cNvPr>
          <p:cNvSpPr/>
          <p:nvPr/>
        </p:nvSpPr>
        <p:spPr>
          <a:xfrm>
            <a:off x="4267100" y="4796719"/>
            <a:ext cx="1169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 Do </a:t>
            </a: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6046DF98-2DFA-41F0-8E45-DCE696CA7402}"/>
              </a:ext>
            </a:extLst>
          </p:cNvPr>
          <p:cNvSpPr/>
          <p:nvPr/>
        </p:nvSpPr>
        <p:spPr>
          <a:xfrm>
            <a:off x="5380695" y="6102075"/>
            <a:ext cx="1169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Settings </a:t>
            </a:r>
          </a:p>
        </p:txBody>
      </p:sp>
      <p:sp>
        <p:nvSpPr>
          <p:cNvPr id="17" name="Line 314">
            <a:extLst>
              <a:ext uri="{FF2B5EF4-FFF2-40B4-BE49-F238E27FC236}">
                <a16:creationId xmlns:a16="http://schemas.microsoft.com/office/drawing/2014/main" id="{AF811ADA-444E-49E9-B46F-426951136AE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420529" y="529431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314">
            <a:extLst>
              <a:ext uri="{FF2B5EF4-FFF2-40B4-BE49-F238E27FC236}">
                <a16:creationId xmlns:a16="http://schemas.microsoft.com/office/drawing/2014/main" id="{CA90FEFA-18F1-45F7-BD40-DA7CA23F4FB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173820" y="532932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Group 331">
            <a:extLst>
              <a:ext uri="{FF2B5EF4-FFF2-40B4-BE49-F238E27FC236}">
                <a16:creationId xmlns:a16="http://schemas.microsoft.com/office/drawing/2014/main" id="{F7E0AD39-6FB6-4A34-8A35-F073C02D7A36}"/>
              </a:ext>
            </a:extLst>
          </p:cNvPr>
          <p:cNvGrpSpPr>
            <a:grpSpLocks/>
          </p:cNvGrpSpPr>
          <p:nvPr/>
        </p:nvGrpSpPr>
        <p:grpSpPr bwMode="auto">
          <a:xfrm rot="16200000" flipV="1">
            <a:off x="8837496" y="1638669"/>
            <a:ext cx="407987" cy="407987"/>
            <a:chOff x="3353" y="2605"/>
            <a:chExt cx="257" cy="257"/>
          </a:xfrm>
        </p:grpSpPr>
        <p:sp>
          <p:nvSpPr>
            <p:cNvPr id="20" name="Line 332">
              <a:extLst>
                <a:ext uri="{FF2B5EF4-FFF2-40B4-BE49-F238E27FC236}">
                  <a16:creationId xmlns:a16="http://schemas.microsoft.com/office/drawing/2014/main" id="{181DB44F-855D-4170-9635-6424FB86EB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333">
              <a:extLst>
                <a:ext uri="{FF2B5EF4-FFF2-40B4-BE49-F238E27FC236}">
                  <a16:creationId xmlns:a16="http://schemas.microsoft.com/office/drawing/2014/main" id="{2150EAC2-C1C0-4200-8A76-410A0F8E7CB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Rounded Rectangle 142">
            <a:extLst>
              <a:ext uri="{FF2B5EF4-FFF2-40B4-BE49-F238E27FC236}">
                <a16:creationId xmlns:a16="http://schemas.microsoft.com/office/drawing/2014/main" id="{6212A415-1BCD-4323-942F-DCB5E345D5E4}"/>
              </a:ext>
            </a:extLst>
          </p:cNvPr>
          <p:cNvSpPr/>
          <p:nvPr/>
        </p:nvSpPr>
        <p:spPr>
          <a:xfrm>
            <a:off x="7845312" y="1841868"/>
            <a:ext cx="132160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Sync this view </a:t>
            </a:r>
          </a:p>
        </p:txBody>
      </p:sp>
      <p:sp>
        <p:nvSpPr>
          <p:cNvPr id="23" name="Line 314">
            <a:extLst>
              <a:ext uri="{FF2B5EF4-FFF2-40B4-BE49-F238E27FC236}">
                <a16:creationId xmlns:a16="http://schemas.microsoft.com/office/drawing/2014/main" id="{92F512D1-3FC8-4F80-98F8-A32475161501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9090234" y="2043149"/>
            <a:ext cx="967167" cy="54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76F8F5F3-4B0E-4967-BE78-D87F7AA097F5}"/>
              </a:ext>
            </a:extLst>
          </p:cNvPr>
          <p:cNvSpPr/>
          <p:nvPr/>
        </p:nvSpPr>
        <p:spPr>
          <a:xfrm>
            <a:off x="8150106" y="2405432"/>
            <a:ext cx="181759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Enter Selection mode </a:t>
            </a:r>
          </a:p>
        </p:txBody>
      </p:sp>
      <p:sp>
        <p:nvSpPr>
          <p:cNvPr id="26" name="Minus Sign 25">
            <a:extLst>
              <a:ext uri="{FF2B5EF4-FFF2-40B4-BE49-F238E27FC236}">
                <a16:creationId xmlns:a16="http://schemas.microsoft.com/office/drawing/2014/main" id="{CB7C3B82-8D28-4E15-A322-27AA06B611CB}"/>
              </a:ext>
            </a:extLst>
          </p:cNvPr>
          <p:cNvSpPr/>
          <p:nvPr/>
        </p:nvSpPr>
        <p:spPr>
          <a:xfrm>
            <a:off x="6803205" y="2325195"/>
            <a:ext cx="432501" cy="414811"/>
          </a:xfrm>
          <a:prstGeom prst="mathMinu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7" name="Minus Sign 26">
            <a:extLst>
              <a:ext uri="{FF2B5EF4-FFF2-40B4-BE49-F238E27FC236}">
                <a16:creationId xmlns:a16="http://schemas.microsoft.com/office/drawing/2014/main" id="{3B101986-2466-4E83-9F89-648E2980F195}"/>
              </a:ext>
            </a:extLst>
          </p:cNvPr>
          <p:cNvSpPr/>
          <p:nvPr/>
        </p:nvSpPr>
        <p:spPr>
          <a:xfrm>
            <a:off x="3532083" y="2596453"/>
            <a:ext cx="657918" cy="382394"/>
          </a:xfrm>
          <a:prstGeom prst="mathMinu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Minus Sign 27">
            <a:extLst>
              <a:ext uri="{FF2B5EF4-FFF2-40B4-BE49-F238E27FC236}">
                <a16:creationId xmlns:a16="http://schemas.microsoft.com/office/drawing/2014/main" id="{FF939FED-366F-46CE-82E7-D040AC733D2A}"/>
              </a:ext>
            </a:extLst>
          </p:cNvPr>
          <p:cNvSpPr/>
          <p:nvPr/>
        </p:nvSpPr>
        <p:spPr>
          <a:xfrm>
            <a:off x="6045200" y="2274886"/>
            <a:ext cx="543731" cy="512764"/>
          </a:xfrm>
          <a:prstGeom prst="mathMinu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9141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C1C2-5917-4825-BA8E-2D2449498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4AB8BF-6077-4D6D-84D7-66CB195F4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pic>
        <p:nvPicPr>
          <p:cNvPr id="1026" name="Picture 3">
            <a:extLst>
              <a:ext uri="{FF2B5EF4-FFF2-40B4-BE49-F238E27FC236}">
                <a16:creationId xmlns:a16="http://schemas.microsoft.com/office/drawing/2014/main" id="{3B368C39-ECCC-4C68-8B95-9ECE6B281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472" y="944881"/>
            <a:ext cx="2971800" cy="5715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569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A21C66-1618-4C3C-B659-42EB53C92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7573FB-0629-4737-AF08-11CD68FCB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Snipping Tool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4E5E0B9-2F55-43EC-B73A-3512B3906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894" y="1152326"/>
            <a:ext cx="4848902" cy="4772691"/>
          </a:xfrm>
          <a:prstGeom prst="rect">
            <a:avLst/>
          </a:prstGeom>
        </p:spPr>
      </p:pic>
      <p:sp>
        <p:nvSpPr>
          <p:cNvPr id="11" name="Line 314">
            <a:extLst>
              <a:ext uri="{FF2B5EF4-FFF2-40B4-BE49-F238E27FC236}">
                <a16:creationId xmlns:a16="http://schemas.microsoft.com/office/drawing/2014/main" id="{E4CD2E5F-2346-4E13-9BEF-C61A1446324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555240" y="602054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Line 314">
            <a:extLst>
              <a:ext uri="{FF2B5EF4-FFF2-40B4-BE49-F238E27FC236}">
                <a16:creationId xmlns:a16="http://schemas.microsoft.com/office/drawing/2014/main" id="{E97C6AF0-E31C-4D65-9621-178A4D67DEFB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555240" y="602054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12789560-A9DE-49B6-A853-0BDA0579EB35}"/>
              </a:ext>
            </a:extLst>
          </p:cNvPr>
          <p:cNvSpPr/>
          <p:nvPr/>
        </p:nvSpPr>
        <p:spPr>
          <a:xfrm>
            <a:off x="3937117" y="6170836"/>
            <a:ext cx="124158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Ballpoint pen</a:t>
            </a:r>
          </a:p>
        </p:txBody>
      </p:sp>
      <p:grpSp>
        <p:nvGrpSpPr>
          <p:cNvPr id="22" name="Group 334">
            <a:extLst>
              <a:ext uri="{FF2B5EF4-FFF2-40B4-BE49-F238E27FC236}">
                <a16:creationId xmlns:a16="http://schemas.microsoft.com/office/drawing/2014/main" id="{38F9E1DE-4143-482A-8AD2-AC9AB3AF5F67}"/>
              </a:ext>
            </a:extLst>
          </p:cNvPr>
          <p:cNvGrpSpPr>
            <a:grpSpLocks/>
          </p:cNvGrpSpPr>
          <p:nvPr/>
        </p:nvGrpSpPr>
        <p:grpSpPr bwMode="auto">
          <a:xfrm rot="10800000" flipH="1" flipV="1">
            <a:off x="4804477" y="5139360"/>
            <a:ext cx="874354" cy="407987"/>
            <a:chOff x="3353" y="2605"/>
            <a:chExt cx="257" cy="257"/>
          </a:xfrm>
        </p:grpSpPr>
        <p:sp>
          <p:nvSpPr>
            <p:cNvPr id="23" name="Line 335">
              <a:extLst>
                <a:ext uri="{FF2B5EF4-FFF2-40B4-BE49-F238E27FC236}">
                  <a16:creationId xmlns:a16="http://schemas.microsoft.com/office/drawing/2014/main" id="{76F99C8B-A85C-437F-9210-C439BFB316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336">
              <a:extLst>
                <a:ext uri="{FF2B5EF4-FFF2-40B4-BE49-F238E27FC236}">
                  <a16:creationId xmlns:a16="http://schemas.microsoft.com/office/drawing/2014/main" id="{5F2CDE2F-DB07-4E61-A2C3-7302867BDD1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" name="Line 314">
            <a:extLst>
              <a:ext uri="{FF2B5EF4-FFF2-40B4-BE49-F238E27FC236}">
                <a16:creationId xmlns:a16="http://schemas.microsoft.com/office/drawing/2014/main" id="{63CC6CBB-9057-45B9-AAF9-E4BFE55E45F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845106" y="602054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6" name="Rounded Rectangle 142">
            <a:extLst>
              <a:ext uri="{FF2B5EF4-FFF2-40B4-BE49-F238E27FC236}">
                <a16:creationId xmlns:a16="http://schemas.microsoft.com/office/drawing/2014/main" id="{BB80FC29-1F72-4F1E-936B-547EF37636BA}"/>
              </a:ext>
            </a:extLst>
          </p:cNvPr>
          <p:cNvSpPr/>
          <p:nvPr/>
        </p:nvSpPr>
        <p:spPr>
          <a:xfrm>
            <a:off x="5226983" y="6170836"/>
            <a:ext cx="124158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Ruler</a:t>
            </a:r>
          </a:p>
        </p:txBody>
      </p:sp>
      <p:grpSp>
        <p:nvGrpSpPr>
          <p:cNvPr id="27" name="Group 331">
            <a:extLst>
              <a:ext uri="{FF2B5EF4-FFF2-40B4-BE49-F238E27FC236}">
                <a16:creationId xmlns:a16="http://schemas.microsoft.com/office/drawing/2014/main" id="{C2D67077-D1AB-4548-AD44-9B0DE5524861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8437703" y="2760190"/>
            <a:ext cx="407987" cy="3496187"/>
            <a:chOff x="3353" y="2605"/>
            <a:chExt cx="257" cy="257"/>
          </a:xfrm>
        </p:grpSpPr>
        <p:sp>
          <p:nvSpPr>
            <p:cNvPr id="28" name="Line 332">
              <a:extLst>
                <a:ext uri="{FF2B5EF4-FFF2-40B4-BE49-F238E27FC236}">
                  <a16:creationId xmlns:a16="http://schemas.microsoft.com/office/drawing/2014/main" id="{E23687D2-D4D5-4135-9396-9C26B23D07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Line 333">
              <a:extLst>
                <a:ext uri="{FF2B5EF4-FFF2-40B4-BE49-F238E27FC236}">
                  <a16:creationId xmlns:a16="http://schemas.microsoft.com/office/drawing/2014/main" id="{4971D819-006E-4044-8482-28186CE539A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0" name="Line 300">
            <a:extLst>
              <a:ext uri="{FF2B5EF4-FFF2-40B4-BE49-F238E27FC236}">
                <a16:creationId xmlns:a16="http://schemas.microsoft.com/office/drawing/2014/main" id="{4B7B9D2B-5FE8-41B6-B914-D8C3C5277E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68567" y="6269781"/>
            <a:ext cx="2376323" cy="90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89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F76E0E-F93E-48D8-AAAB-49D231DF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pic>
        <p:nvPicPr>
          <p:cNvPr id="8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411C6B0-95E5-4E8D-95F9-A9EAACE65C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6445" y="1301750"/>
            <a:ext cx="5959111" cy="492125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39848E-5DC9-4C63-BAF9-36A470E01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Clock App</a:t>
            </a:r>
          </a:p>
        </p:txBody>
      </p:sp>
    </p:spTree>
    <p:extLst>
      <p:ext uri="{BB962C8B-B14F-4D97-AF65-F5344CB8AC3E}">
        <p14:creationId xmlns:p14="http://schemas.microsoft.com/office/powerpoint/2010/main" val="812204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18248-5F11-4D2C-AC7D-E8C9E67EE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pic>
        <p:nvPicPr>
          <p:cNvPr id="12" name="Content Placeholder 1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F7CD584-285C-4D8F-A773-D870D78F9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0469" y="1301750"/>
            <a:ext cx="6211063" cy="49212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9E2EA2-71F1-4BBA-A322-B860A3A0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Photos App</a:t>
            </a:r>
          </a:p>
        </p:txBody>
      </p:sp>
      <p:sp>
        <p:nvSpPr>
          <p:cNvPr id="13" name="Line 313">
            <a:extLst>
              <a:ext uri="{FF2B5EF4-FFF2-40B4-BE49-F238E27FC236}">
                <a16:creationId xmlns:a16="http://schemas.microsoft.com/office/drawing/2014/main" id="{5C3BEE17-7B31-4577-9C42-B2EBF5597135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305650" y="1926085"/>
            <a:ext cx="93640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E4A3B6BC-BA4C-4B69-937F-F80E8C402A2C}"/>
              </a:ext>
            </a:extLst>
          </p:cNvPr>
          <p:cNvSpPr/>
          <p:nvPr/>
        </p:nvSpPr>
        <p:spPr>
          <a:xfrm>
            <a:off x="2049827" y="1770983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Editing tools</a:t>
            </a:r>
          </a:p>
        </p:txBody>
      </p:sp>
      <p:sp>
        <p:nvSpPr>
          <p:cNvPr id="14" name="Line 313">
            <a:extLst>
              <a:ext uri="{FF2B5EF4-FFF2-40B4-BE49-F238E27FC236}">
                <a16:creationId xmlns:a16="http://schemas.microsoft.com/office/drawing/2014/main" id="{E1596032-65FC-498C-A752-E9D8283326D3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140137" y="5844240"/>
            <a:ext cx="93640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F6DAEF48-12DE-4FCE-B3FB-6A0C52D08DE1}"/>
              </a:ext>
            </a:extLst>
          </p:cNvPr>
          <p:cNvSpPr/>
          <p:nvPr/>
        </p:nvSpPr>
        <p:spPr>
          <a:xfrm>
            <a:off x="1871301" y="569840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Filmstrip</a:t>
            </a:r>
          </a:p>
        </p:txBody>
      </p:sp>
    </p:spTree>
    <p:extLst>
      <p:ext uri="{BB962C8B-B14F-4D97-AF65-F5344CB8AC3E}">
        <p14:creationId xmlns:p14="http://schemas.microsoft.com/office/powerpoint/2010/main" val="1998405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18248-5F11-4D2C-AC7D-E8C9E67EE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9E2EA2-71F1-4BBA-A322-B860A3A0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Paint App</a:t>
            </a:r>
          </a:p>
        </p:txBody>
      </p:sp>
      <p:sp>
        <p:nvSpPr>
          <p:cNvPr id="7" name="IMAGE_BOUNDING_BOX">
            <a:extLst>
              <a:ext uri="{FF2B5EF4-FFF2-40B4-BE49-F238E27FC236}">
                <a16:creationId xmlns:a16="http://schemas.microsoft.com/office/drawing/2014/main" id="{1BF5540B-F379-4690-B680-30177BA6B179}"/>
              </a:ext>
            </a:extLst>
          </p:cNvPr>
          <p:cNvSpPr/>
          <p:nvPr/>
        </p:nvSpPr>
        <p:spPr>
          <a:xfrm>
            <a:off x="0" y="1143000"/>
            <a:ext cx="12192000" cy="52705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E62428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050" name="Picture 3">
            <a:extLst>
              <a:ext uri="{FF2B5EF4-FFF2-40B4-BE49-F238E27FC236}">
                <a16:creationId xmlns:a16="http://schemas.microsoft.com/office/drawing/2014/main" id="{974C6334-BAA3-4DC3-A359-935C002BF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88" y="1111027"/>
            <a:ext cx="8522562" cy="533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090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18248-5F11-4D2C-AC7D-E8C9E67EE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pic>
        <p:nvPicPr>
          <p:cNvPr id="9" name="Content Placeholder 8" descr="Table, calendar&#10;&#10;Description automatically generated">
            <a:extLst>
              <a:ext uri="{FF2B5EF4-FFF2-40B4-BE49-F238E27FC236}">
                <a16:creationId xmlns:a16="http://schemas.microsoft.com/office/drawing/2014/main" id="{B7FC81AC-4A21-4E49-B54F-DD698FCEF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66474" y="1266302"/>
            <a:ext cx="3472180" cy="481008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9E2EA2-71F1-4BBA-A322-B860A3A0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Calculator App</a:t>
            </a:r>
          </a:p>
        </p:txBody>
      </p:sp>
      <p:pic>
        <p:nvPicPr>
          <p:cNvPr id="3074" name="Picture 3">
            <a:extLst>
              <a:ext uri="{FF2B5EF4-FFF2-40B4-BE49-F238E27FC236}">
                <a16:creationId xmlns:a16="http://schemas.microsoft.com/office/drawing/2014/main" id="{955AC184-A9FA-4874-A482-5E71DB006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446" y="1266302"/>
            <a:ext cx="31527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4">
            <a:extLst>
              <a:ext uri="{FF2B5EF4-FFF2-40B4-BE49-F238E27FC236}">
                <a16:creationId xmlns:a16="http://schemas.microsoft.com/office/drawing/2014/main" id="{2C151265-9607-4268-8234-FD4DC3967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18" y="1270675"/>
            <a:ext cx="3114675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313">
            <a:extLst>
              <a:ext uri="{FF2B5EF4-FFF2-40B4-BE49-F238E27FC236}">
                <a16:creationId xmlns:a16="http://schemas.microsoft.com/office/drawing/2014/main" id="{FA6D1200-B607-4C09-AF48-C5C708B88B9A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2565922" y="1815482"/>
            <a:ext cx="93640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7E175E-3BED-4605-8E4F-86A7BC0965DF}"/>
              </a:ext>
            </a:extLst>
          </p:cNvPr>
          <p:cNvCxnSpPr/>
          <p:nvPr/>
        </p:nvCxnSpPr>
        <p:spPr>
          <a:xfrm>
            <a:off x="2546555" y="1811008"/>
            <a:ext cx="0" cy="540334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8595FEAC-1376-467F-9D2E-AA67E0E2AE25}"/>
              </a:ext>
            </a:extLst>
          </p:cNvPr>
          <p:cNvSpPr/>
          <p:nvPr/>
        </p:nvSpPr>
        <p:spPr>
          <a:xfrm>
            <a:off x="1029855" y="2122742"/>
            <a:ext cx="1724025" cy="54033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History button shows previous calculations</a:t>
            </a:r>
          </a:p>
        </p:txBody>
      </p:sp>
    </p:spTree>
    <p:extLst>
      <p:ext uri="{BB962C8B-B14F-4D97-AF65-F5344CB8AC3E}">
        <p14:creationId xmlns:p14="http://schemas.microsoft.com/office/powerpoint/2010/main" val="2101394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229CBBD-717D-4143-B064-C30D8125B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077" y="1473786"/>
            <a:ext cx="8223680" cy="460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F6683A-0A2D-4306-B738-A88A8981B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D8286A-516A-40EF-9F3C-E4C040476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Files</a:t>
            </a:r>
          </a:p>
        </p:txBody>
      </p:sp>
      <p:sp>
        <p:nvSpPr>
          <p:cNvPr id="6" name="AutoShape 302">
            <a:extLst>
              <a:ext uri="{FF2B5EF4-FFF2-40B4-BE49-F238E27FC236}">
                <a16:creationId xmlns:a16="http://schemas.microsoft.com/office/drawing/2014/main" id="{AACB5EA7-C067-4C70-BB56-3ED56D8E2D82}"/>
              </a:ext>
            </a:extLst>
          </p:cNvPr>
          <p:cNvSpPr>
            <a:spLocks/>
          </p:cNvSpPr>
          <p:nvPr/>
        </p:nvSpPr>
        <p:spPr bwMode="auto">
          <a:xfrm>
            <a:off x="4511040" y="1928195"/>
            <a:ext cx="204723" cy="936926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24C8BFB3-4EC6-4917-AADD-DA6EE3EFEE16}"/>
              </a:ext>
            </a:extLst>
          </p:cNvPr>
          <p:cNvSpPr/>
          <p:nvPr/>
        </p:nvSpPr>
        <p:spPr>
          <a:xfrm>
            <a:off x="1351077" y="119914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name</a:t>
            </a: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56F67983-A68E-4918-81AF-B9976824D3F5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2155328" y="985927"/>
            <a:ext cx="115525" cy="116994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6">
            <a:extLst>
              <a:ext uri="{FF2B5EF4-FFF2-40B4-BE49-F238E27FC236}">
                <a16:creationId xmlns:a16="http://schemas.microsoft.com/office/drawing/2014/main" id="{DE06F8E2-C4D9-41F4-808F-2B47092CD76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211689" y="1238630"/>
            <a:ext cx="416392" cy="36367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18AA36DD-57B4-40B6-957E-C655FAB6A0A4}"/>
              </a:ext>
            </a:extLst>
          </p:cNvPr>
          <p:cNvSpPr/>
          <p:nvPr/>
        </p:nvSpPr>
        <p:spPr>
          <a:xfrm>
            <a:off x="3180695" y="119914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Associated app name</a:t>
            </a: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43DE5888-5286-42DB-B337-B0898C22CCD9}"/>
              </a:ext>
            </a:extLst>
          </p:cNvPr>
          <p:cNvSpPr/>
          <p:nvPr/>
        </p:nvSpPr>
        <p:spPr>
          <a:xfrm>
            <a:off x="4715763" y="2276114"/>
            <a:ext cx="123605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contents</a:t>
            </a:r>
          </a:p>
        </p:txBody>
      </p:sp>
      <p:sp>
        <p:nvSpPr>
          <p:cNvPr id="13" name="Line 313">
            <a:extLst>
              <a:ext uri="{FF2B5EF4-FFF2-40B4-BE49-F238E27FC236}">
                <a16:creationId xmlns:a16="http://schemas.microsoft.com/office/drawing/2014/main" id="{8B2476C1-32A0-4AA5-B5D4-9C00DB8B31C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413225" y="3990860"/>
            <a:ext cx="93640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4">
            <a:extLst>
              <a:ext uri="{FF2B5EF4-FFF2-40B4-BE49-F238E27FC236}">
                <a16:creationId xmlns:a16="http://schemas.microsoft.com/office/drawing/2014/main" id="{17D0C339-F41E-48E0-9EB8-BBCD1C4145B9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386407" y="3775324"/>
            <a:ext cx="762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A7530F81-D703-4AB1-82EC-F657BD869FA3}"/>
              </a:ext>
            </a:extLst>
          </p:cNvPr>
          <p:cNvSpPr/>
          <p:nvPr/>
        </p:nvSpPr>
        <p:spPr>
          <a:xfrm>
            <a:off x="8266396" y="3838462"/>
            <a:ext cx="1724025" cy="457199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location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within the file system</a:t>
            </a: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74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265208-2F32-40CC-94B5-2D602D0EE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060A511-1DED-4452-8D6B-585E1752B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</p:spPr>
        <p:txBody>
          <a:bodyPr/>
          <a:lstStyle/>
          <a:p>
            <a:r>
              <a:rPr lang="en-US" dirty="0"/>
              <a:t>Stores information created in an application.</a:t>
            </a:r>
          </a:p>
          <a:p>
            <a:r>
              <a:rPr lang="en-US" dirty="0"/>
              <a:t>Files have names with an extension.</a:t>
            </a:r>
          </a:p>
          <a:p>
            <a:r>
              <a:rPr lang="en-US" dirty="0"/>
              <a:t>Created and managed by users:</a:t>
            </a:r>
          </a:p>
          <a:p>
            <a:pPr marL="461963" lvl="1"/>
            <a:r>
              <a:rPr lang="en-US" dirty="0"/>
              <a:t>New data files</a:t>
            </a:r>
          </a:p>
          <a:p>
            <a:pPr marL="461963" lvl="1"/>
            <a:r>
              <a:rPr lang="en-US" dirty="0"/>
              <a:t>Existing data files</a:t>
            </a:r>
          </a:p>
          <a:p>
            <a:r>
              <a:rPr lang="en-US" dirty="0"/>
              <a:t>Save the file within the application.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99872CD-791C-4AAC-B5A4-1BEC097B3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Files</a:t>
            </a:r>
          </a:p>
        </p:txBody>
      </p:sp>
    </p:spTree>
    <p:extLst>
      <p:ext uri="{BB962C8B-B14F-4D97-AF65-F5344CB8AC3E}">
        <p14:creationId xmlns:p14="http://schemas.microsoft.com/office/powerpoint/2010/main" val="223602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AB2468-4466-4A5A-9515-CBB87BE71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55DAB1-2D11-4AAE-9858-8ACE6CB713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Primary mouse button – by default is the left mouse button.</a:t>
            </a:r>
          </a:p>
          <a:p>
            <a:r>
              <a:rPr lang="en-US" dirty="0"/>
              <a:t>Secondary mouse button – by default is the right mouse button.</a:t>
            </a:r>
          </a:p>
          <a:p>
            <a:pPr marL="461963" lvl="1"/>
            <a:r>
              <a:rPr lang="en-US" dirty="0"/>
              <a:t>Primary mouse button can be configured to be the right mouse button, which then makes the left mouse button the secondary mouse button.</a:t>
            </a:r>
          </a:p>
          <a:p>
            <a:r>
              <a:rPr lang="en-US" dirty="0"/>
              <a:t>Hover</a:t>
            </a:r>
          </a:p>
          <a:p>
            <a:r>
              <a:rPr lang="en-US" dirty="0"/>
              <a:t>Click</a:t>
            </a:r>
          </a:p>
          <a:p>
            <a:r>
              <a:rPr lang="en-US" dirty="0"/>
              <a:t>Double-click</a:t>
            </a:r>
          </a:p>
          <a:p>
            <a:r>
              <a:rPr lang="en-US" dirty="0"/>
              <a:t>Triple-click</a:t>
            </a:r>
          </a:p>
          <a:p>
            <a:r>
              <a:rPr lang="en-US" dirty="0"/>
              <a:t>Right-click</a:t>
            </a:r>
          </a:p>
          <a:p>
            <a:r>
              <a:rPr lang="en-US" dirty="0"/>
              <a:t>Drag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A661AF-108B-4CCD-8EA3-72FA4C5C0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Mouse Actions</a:t>
            </a:r>
          </a:p>
        </p:txBody>
      </p:sp>
    </p:spTree>
    <p:extLst>
      <p:ext uri="{BB962C8B-B14F-4D97-AF65-F5344CB8AC3E}">
        <p14:creationId xmlns:p14="http://schemas.microsoft.com/office/powerpoint/2010/main" val="927557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C99D99-321F-4EA3-B7BD-45B2B237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3910-C3C4-4902-AD77-8BAC15E70D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Apps</a:t>
            </a:r>
          </a:p>
        </p:txBody>
      </p:sp>
    </p:spTree>
    <p:extLst>
      <p:ext uri="{BB962C8B-B14F-4D97-AF65-F5344CB8AC3E}">
        <p14:creationId xmlns:p14="http://schemas.microsoft.com/office/powerpoint/2010/main" val="3356956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C99D99-321F-4EA3-B7BD-45B2B237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3910-C3C4-4902-AD77-8BAC15E70D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Microsoft Teams Chat (Optional)</a:t>
            </a:r>
          </a:p>
        </p:txBody>
      </p:sp>
    </p:spTree>
    <p:extLst>
      <p:ext uri="{BB962C8B-B14F-4D97-AF65-F5344CB8AC3E}">
        <p14:creationId xmlns:p14="http://schemas.microsoft.com/office/powerpoint/2010/main" val="25326680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DCB76-6D50-4F0C-B9C2-370C954BB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Multitask with Open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C94778-A9A6-4C1B-9FE4-42787F1D2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C3D2E-FCB1-4006-AF35-F51821F0B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2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E50696-6AA7-4B10-9154-5748D5468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40A305-8F2B-4870-A62A-1F56DD3E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Multiple-App Functionality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3AFD5-3213-4EA1-96D5-818E00CB9A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Can run multiple apps at the same time.</a:t>
            </a:r>
          </a:p>
          <a:p>
            <a:r>
              <a:rPr lang="en-US" dirty="0"/>
              <a:t>App you are working with runs in the foreground.</a:t>
            </a:r>
          </a:p>
          <a:p>
            <a:pPr lvl="1"/>
            <a:r>
              <a:rPr lang="en-US" dirty="0"/>
              <a:t>Other apps suspend to the background.</a:t>
            </a:r>
          </a:p>
          <a:p>
            <a:pPr lvl="1"/>
            <a:r>
              <a:rPr lang="en-US" dirty="0"/>
              <a:t>Exception is some apps continue to run in the background such as music apps.</a:t>
            </a:r>
          </a:p>
          <a:p>
            <a:r>
              <a:rPr lang="en-US" dirty="0"/>
              <a:t>Switch an app to the foreground and it instantly resumes running.</a:t>
            </a:r>
          </a:p>
        </p:txBody>
      </p:sp>
    </p:spTree>
    <p:extLst>
      <p:ext uri="{BB962C8B-B14F-4D97-AF65-F5344CB8AC3E}">
        <p14:creationId xmlns:p14="http://schemas.microsoft.com/office/powerpoint/2010/main" val="24319942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D5CE5-D91C-4851-BD0A-1130D0986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1969E6-AB71-4B9D-BBBC-D83897305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with Open Apps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CB24BD9-B5D1-41EF-9310-7937E565F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12" y="3035911"/>
            <a:ext cx="11415732" cy="116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142">
            <a:extLst>
              <a:ext uri="{FF2B5EF4-FFF2-40B4-BE49-F238E27FC236}">
                <a16:creationId xmlns:a16="http://schemas.microsoft.com/office/drawing/2014/main" id="{94967B3E-809C-49FE-AA05-139A0B10C1EF}"/>
              </a:ext>
            </a:extLst>
          </p:cNvPr>
          <p:cNvSpPr/>
          <p:nvPr/>
        </p:nvSpPr>
        <p:spPr>
          <a:xfrm>
            <a:off x="4678522" y="4493969"/>
            <a:ext cx="283495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Open but not the active window</a:t>
            </a:r>
          </a:p>
        </p:txBody>
      </p:sp>
      <p:sp>
        <p:nvSpPr>
          <p:cNvPr id="7" name="AutoShape 303">
            <a:extLst>
              <a:ext uri="{FF2B5EF4-FFF2-40B4-BE49-F238E27FC236}">
                <a16:creationId xmlns:a16="http://schemas.microsoft.com/office/drawing/2014/main" id="{395596F8-A7CD-430E-9822-A4FCFBA40536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6343330" y="3671235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300">
            <a:extLst>
              <a:ext uri="{FF2B5EF4-FFF2-40B4-BE49-F238E27FC236}">
                <a16:creationId xmlns:a16="http://schemas.microsoft.com/office/drawing/2014/main" id="{1ECAADF0-644E-4589-9F1C-22640810C639}"/>
              </a:ext>
            </a:extLst>
          </p:cNvPr>
          <p:cNvSpPr>
            <a:spLocks noChangeShapeType="1"/>
          </p:cNvSpPr>
          <p:nvPr/>
        </p:nvSpPr>
        <p:spPr bwMode="auto">
          <a:xfrm rot="18900000" flipH="1" flipV="1">
            <a:off x="7584385" y="4040734"/>
            <a:ext cx="1248461" cy="53005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Line 335">
            <a:extLst>
              <a:ext uri="{FF2B5EF4-FFF2-40B4-BE49-F238E27FC236}">
                <a16:creationId xmlns:a16="http://schemas.microsoft.com/office/drawing/2014/main" id="{0F9318C0-13E0-4823-A572-4055706A39FD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10980615" y="4157876"/>
            <a:ext cx="5839" cy="87294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32AC55C3-5AD9-406C-9946-12CA0C33CB0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9721111" y="437418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2E90FABC-57B3-45C3-AB8A-4BAA2492CD4C}"/>
              </a:ext>
            </a:extLst>
          </p:cNvPr>
          <p:cNvSpPr/>
          <p:nvPr/>
        </p:nvSpPr>
        <p:spPr>
          <a:xfrm>
            <a:off x="8066871" y="4493968"/>
            <a:ext cx="283495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Blue line indicates the active window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1BC0EC-D977-492B-9394-2F7A711E7A0B}"/>
              </a:ext>
            </a:extLst>
          </p:cNvPr>
          <p:cNvCxnSpPr/>
          <p:nvPr/>
        </p:nvCxnSpPr>
        <p:spPr>
          <a:xfrm>
            <a:off x="6469626" y="5030825"/>
            <a:ext cx="4510989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Line 314">
            <a:extLst>
              <a:ext uri="{FF2B5EF4-FFF2-40B4-BE49-F238E27FC236}">
                <a16:creationId xmlns:a16="http://schemas.microsoft.com/office/drawing/2014/main" id="{7CC3736A-B280-4E2C-B19A-6433230104DE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6335598" y="4896794"/>
            <a:ext cx="262218" cy="583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27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2519A51-7F6E-4A83-BC37-73EF252B4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874" y="1022768"/>
            <a:ext cx="9826190" cy="550826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D38202-B144-4B6A-9533-B61549DAA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FD3696-2AE7-44B8-9333-585DBFB39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Resizing Feature</a:t>
            </a: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9A4FAF10-995A-4F4F-AF78-876FD9ED70A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0292955" y="400899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AD715C9D-9F16-427B-8589-C0FC38AC5D79}"/>
              </a:ext>
            </a:extLst>
          </p:cNvPr>
          <p:cNvSpPr/>
          <p:nvPr/>
        </p:nvSpPr>
        <p:spPr>
          <a:xfrm>
            <a:off x="9692371" y="4270428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Maximize button</a:t>
            </a: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40107442-E24A-4277-A813-9116AA38355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9962129" y="340464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Rounded Rectangle 143">
            <a:extLst>
              <a:ext uri="{FF2B5EF4-FFF2-40B4-BE49-F238E27FC236}">
                <a16:creationId xmlns:a16="http://schemas.microsoft.com/office/drawing/2014/main" id="{C2E365F0-5AA5-4364-A290-2BD05BAAE4BB}"/>
              </a:ext>
            </a:extLst>
          </p:cNvPr>
          <p:cNvSpPr/>
          <p:nvPr/>
        </p:nvSpPr>
        <p:spPr>
          <a:xfrm>
            <a:off x="9349353" y="2860178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Minimize button</a:t>
            </a:r>
          </a:p>
        </p:txBody>
      </p:sp>
    </p:spTree>
    <p:extLst>
      <p:ext uri="{BB962C8B-B14F-4D97-AF65-F5344CB8AC3E}">
        <p14:creationId xmlns:p14="http://schemas.microsoft.com/office/powerpoint/2010/main" val="2812701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089D41-B946-4A25-A729-53D29469A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1B78D3-0D4D-4D19-A9A3-BB8AC4E50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Clipboard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66D910-E375-4DCD-9F89-CC7A4646E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Temporary, virtual storage area for items cut or copied.</a:t>
            </a:r>
          </a:p>
          <a:p>
            <a:r>
              <a:rPr lang="en-US" dirty="0"/>
              <a:t>Paste items from the clipboard. </a:t>
            </a:r>
          </a:p>
          <a:p>
            <a:r>
              <a:rPr lang="en-US" dirty="0"/>
              <a:t>Copying or cutting another item replaces clipboard contents.</a:t>
            </a:r>
          </a:p>
          <a:p>
            <a:r>
              <a:rPr lang="en-US" dirty="0"/>
              <a:t>Last item placed on the clipboard remains there until you sign out.</a:t>
            </a:r>
          </a:p>
        </p:txBody>
      </p:sp>
    </p:spTree>
    <p:extLst>
      <p:ext uri="{BB962C8B-B14F-4D97-AF65-F5344CB8AC3E}">
        <p14:creationId xmlns:p14="http://schemas.microsoft.com/office/powerpoint/2010/main" val="22509427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830029-18F7-4620-A3CE-9C03F6B9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91BB74D-3945-462A-AEB5-5F8A1847A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Clipboard History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7E95368-3B09-4346-8867-E54EF8EDD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2399620"/>
            <a:ext cx="348615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303">
            <a:extLst>
              <a:ext uri="{FF2B5EF4-FFF2-40B4-BE49-F238E27FC236}">
                <a16:creationId xmlns:a16="http://schemas.microsoft.com/office/drawing/2014/main" id="{F9776493-57EE-4626-B24D-C1D36551EBA6}"/>
              </a:ext>
            </a:extLst>
          </p:cNvPr>
          <p:cNvSpPr>
            <a:spLocks/>
          </p:cNvSpPr>
          <p:nvPr/>
        </p:nvSpPr>
        <p:spPr bwMode="auto">
          <a:xfrm flipH="1">
            <a:off x="4110446" y="3647394"/>
            <a:ext cx="175964" cy="253569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316">
            <a:extLst>
              <a:ext uri="{FF2B5EF4-FFF2-40B4-BE49-F238E27FC236}">
                <a16:creationId xmlns:a16="http://schemas.microsoft.com/office/drawing/2014/main" id="{CDED80A5-FB70-4D3A-9BBB-34EE4098221A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4703972" y="2451746"/>
            <a:ext cx="773508" cy="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 331">
            <a:extLst>
              <a:ext uri="{FF2B5EF4-FFF2-40B4-BE49-F238E27FC236}">
                <a16:creationId xmlns:a16="http://schemas.microsoft.com/office/drawing/2014/main" id="{7C4D784D-C325-4905-A48C-817B66CF8F30}"/>
              </a:ext>
            </a:extLst>
          </p:cNvPr>
          <p:cNvGrpSpPr>
            <a:grpSpLocks/>
          </p:cNvGrpSpPr>
          <p:nvPr/>
        </p:nvGrpSpPr>
        <p:grpSpPr bwMode="auto">
          <a:xfrm rot="10800000" flipV="1">
            <a:off x="4550841" y="2751740"/>
            <a:ext cx="210070" cy="86760"/>
            <a:chOff x="3353" y="2605"/>
            <a:chExt cx="257" cy="257"/>
          </a:xfrm>
        </p:grpSpPr>
        <p:sp>
          <p:nvSpPr>
            <p:cNvPr id="10" name="Line 332">
              <a:extLst>
                <a:ext uri="{FF2B5EF4-FFF2-40B4-BE49-F238E27FC236}">
                  <a16:creationId xmlns:a16="http://schemas.microsoft.com/office/drawing/2014/main" id="{C20FEA8B-3346-4A63-94B1-8E493B9E5C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Line 333">
              <a:extLst>
                <a:ext uri="{FF2B5EF4-FFF2-40B4-BE49-F238E27FC236}">
                  <a16:creationId xmlns:a16="http://schemas.microsoft.com/office/drawing/2014/main" id="{BFF11695-E73A-49A7-8021-57890DDD294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" name="Group 334">
            <a:extLst>
              <a:ext uri="{FF2B5EF4-FFF2-40B4-BE49-F238E27FC236}">
                <a16:creationId xmlns:a16="http://schemas.microsoft.com/office/drawing/2014/main" id="{414DE145-A780-4847-82A8-985808A6DFAA}"/>
              </a:ext>
            </a:extLst>
          </p:cNvPr>
          <p:cNvGrpSpPr>
            <a:grpSpLocks/>
          </p:cNvGrpSpPr>
          <p:nvPr/>
        </p:nvGrpSpPr>
        <p:grpSpPr bwMode="auto">
          <a:xfrm rot="10800000" flipH="1" flipV="1">
            <a:off x="6682354" y="2751909"/>
            <a:ext cx="407987" cy="86592"/>
            <a:chOff x="3353" y="2605"/>
            <a:chExt cx="257" cy="257"/>
          </a:xfrm>
        </p:grpSpPr>
        <p:sp>
          <p:nvSpPr>
            <p:cNvPr id="13" name="Line 335">
              <a:extLst>
                <a:ext uri="{FF2B5EF4-FFF2-40B4-BE49-F238E27FC236}">
                  <a16:creationId xmlns:a16="http://schemas.microsoft.com/office/drawing/2014/main" id="{8604A405-E344-4EEC-A5B7-B28E7F2DCE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336">
              <a:extLst>
                <a:ext uri="{FF2B5EF4-FFF2-40B4-BE49-F238E27FC236}">
                  <a16:creationId xmlns:a16="http://schemas.microsoft.com/office/drawing/2014/main" id="{2C2705D7-220A-415C-8C2E-4F08C8AE2D6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B88C046C-8D4B-491E-8B30-CFB0D03FBCB4}"/>
              </a:ext>
            </a:extLst>
          </p:cNvPr>
          <p:cNvSpPr/>
          <p:nvPr/>
        </p:nvSpPr>
        <p:spPr>
          <a:xfrm>
            <a:off x="2821480" y="261425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Most recently used</a:t>
            </a:r>
          </a:p>
        </p:txBody>
      </p:sp>
      <p:sp>
        <p:nvSpPr>
          <p:cNvPr id="16" name="Line 316">
            <a:extLst>
              <a:ext uri="{FF2B5EF4-FFF2-40B4-BE49-F238E27FC236}">
                <a16:creationId xmlns:a16="http://schemas.microsoft.com/office/drawing/2014/main" id="{89559EDF-4D1D-4EAF-97F7-82F72A937DB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268869" y="258926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Line 316">
            <a:extLst>
              <a:ext uri="{FF2B5EF4-FFF2-40B4-BE49-F238E27FC236}">
                <a16:creationId xmlns:a16="http://schemas.microsoft.com/office/drawing/2014/main" id="{463D7A82-6B04-43ED-8B6F-C626C1B184D7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5426748" y="2416196"/>
            <a:ext cx="844609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8" name="Line 316">
            <a:extLst>
              <a:ext uri="{FF2B5EF4-FFF2-40B4-BE49-F238E27FC236}">
                <a16:creationId xmlns:a16="http://schemas.microsoft.com/office/drawing/2014/main" id="{C0471D04-D4ED-41AA-914C-2782878425B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027195" y="258926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FE1A0ECC-4ACE-443A-A524-07BE0F9D7651}"/>
              </a:ext>
            </a:extLst>
          </p:cNvPr>
          <p:cNvSpPr/>
          <p:nvPr/>
        </p:nvSpPr>
        <p:spPr>
          <a:xfrm>
            <a:off x="4667799" y="1789959"/>
            <a:ext cx="63343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Emoji</a:t>
            </a:r>
          </a:p>
        </p:txBody>
      </p:sp>
      <p:sp>
        <p:nvSpPr>
          <p:cNvPr id="20" name="Rounded Rectangle 142">
            <a:extLst>
              <a:ext uri="{FF2B5EF4-FFF2-40B4-BE49-F238E27FC236}">
                <a16:creationId xmlns:a16="http://schemas.microsoft.com/office/drawing/2014/main" id="{8F9DD450-CE80-454D-AF86-ACAFE9990E40}"/>
              </a:ext>
            </a:extLst>
          </p:cNvPr>
          <p:cNvSpPr/>
          <p:nvPr/>
        </p:nvSpPr>
        <p:spPr>
          <a:xfrm>
            <a:off x="5113349" y="2127696"/>
            <a:ext cx="63343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GIF</a:t>
            </a: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C9D19CF3-C399-4AE2-A386-925130E813A4}"/>
              </a:ext>
            </a:extLst>
          </p:cNvPr>
          <p:cNvSpPr/>
          <p:nvPr/>
        </p:nvSpPr>
        <p:spPr>
          <a:xfrm>
            <a:off x="5513653" y="1784800"/>
            <a:ext cx="843602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Kaomoji</a:t>
            </a:r>
          </a:p>
        </p:txBody>
      </p:sp>
      <p:sp>
        <p:nvSpPr>
          <p:cNvPr id="22" name="Rounded Rectangle 142">
            <a:extLst>
              <a:ext uri="{FF2B5EF4-FFF2-40B4-BE49-F238E27FC236}">
                <a16:creationId xmlns:a16="http://schemas.microsoft.com/office/drawing/2014/main" id="{89C9DA20-8B12-4C2E-A7D5-D1902DCB7B3E}"/>
              </a:ext>
            </a:extLst>
          </p:cNvPr>
          <p:cNvSpPr/>
          <p:nvPr/>
        </p:nvSpPr>
        <p:spPr>
          <a:xfrm>
            <a:off x="5866750" y="2183240"/>
            <a:ext cx="79897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Symbols</a:t>
            </a:r>
          </a:p>
        </p:txBody>
      </p:sp>
      <p:sp>
        <p:nvSpPr>
          <p:cNvPr id="23" name="Rounded Rectangle 142">
            <a:extLst>
              <a:ext uri="{FF2B5EF4-FFF2-40B4-BE49-F238E27FC236}">
                <a16:creationId xmlns:a16="http://schemas.microsoft.com/office/drawing/2014/main" id="{B29D9399-1140-4B77-A952-9315A9395D56}"/>
              </a:ext>
            </a:extLst>
          </p:cNvPr>
          <p:cNvSpPr/>
          <p:nvPr/>
        </p:nvSpPr>
        <p:spPr>
          <a:xfrm>
            <a:off x="7082314" y="266622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Clipboard History</a:t>
            </a:r>
          </a:p>
        </p:txBody>
      </p:sp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0D7076EF-E77D-431A-A9AD-9F54144E5939}"/>
              </a:ext>
            </a:extLst>
          </p:cNvPr>
          <p:cNvSpPr/>
          <p:nvPr/>
        </p:nvSpPr>
        <p:spPr>
          <a:xfrm>
            <a:off x="901023" y="4671400"/>
            <a:ext cx="3142908" cy="48768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3 items copied to the clipboard with the most recently copied item at the top</a:t>
            </a:r>
          </a:p>
        </p:txBody>
      </p:sp>
    </p:spTree>
    <p:extLst>
      <p:ext uri="{BB962C8B-B14F-4D97-AF65-F5344CB8AC3E}">
        <p14:creationId xmlns:p14="http://schemas.microsoft.com/office/powerpoint/2010/main" val="195432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5E8670-7FE8-4B04-B06B-88E316D37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D035AEF-BDFA-4735-A6DF-1309737E4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</p:spPr>
        <p:txBody>
          <a:bodyPr/>
          <a:lstStyle/>
          <a:p>
            <a:r>
              <a:rPr lang="en-US" dirty="0"/>
              <a:t>Provide specific functionality:</a:t>
            </a:r>
          </a:p>
          <a:p>
            <a:pPr marL="463550" lvl="1"/>
            <a:r>
              <a:rPr lang="en-US" dirty="0"/>
              <a:t>Word processing</a:t>
            </a:r>
          </a:p>
          <a:p>
            <a:pPr marL="463550" lvl="1"/>
            <a:r>
              <a:rPr lang="en-US" dirty="0"/>
              <a:t>Performing calculations</a:t>
            </a:r>
          </a:p>
          <a:p>
            <a:pPr marL="463550" lvl="1"/>
            <a:r>
              <a:rPr lang="en-US" dirty="0"/>
              <a:t>Graphics creation</a:t>
            </a:r>
          </a:p>
          <a:p>
            <a:pPr marL="463550" lvl="1"/>
            <a:r>
              <a:rPr lang="en-US" dirty="0"/>
              <a:t>Database management</a:t>
            </a:r>
          </a:p>
          <a:p>
            <a:pPr marL="463550" lvl="1"/>
            <a:r>
              <a:rPr lang="en-US" dirty="0"/>
              <a:t>Games</a:t>
            </a:r>
          </a:p>
          <a:p>
            <a:r>
              <a:rPr lang="en-US" dirty="0"/>
              <a:t>Written to run on specific operating system or family of operating systems:</a:t>
            </a:r>
          </a:p>
          <a:p>
            <a:pPr marL="463550" lvl="1"/>
            <a:r>
              <a:rPr lang="en-US" dirty="0"/>
              <a:t>Microsoft Windows vs. macOS</a:t>
            </a:r>
          </a:p>
          <a:p>
            <a:r>
              <a:rPr lang="en-US" dirty="0"/>
              <a:t>Sources of apps:</a:t>
            </a:r>
          </a:p>
          <a:p>
            <a:pPr marL="463550" lvl="1"/>
            <a:r>
              <a:rPr lang="en-US" dirty="0"/>
              <a:t>Pre-installed with the operating system</a:t>
            </a:r>
          </a:p>
          <a:p>
            <a:pPr marL="463550" lvl="1"/>
            <a:r>
              <a:rPr lang="en-US" dirty="0"/>
              <a:t>Commercial purchases</a:t>
            </a:r>
          </a:p>
          <a:p>
            <a:pPr marL="463550" lvl="1"/>
            <a:r>
              <a:rPr lang="en-US" dirty="0"/>
              <a:t>Free downloads</a:t>
            </a:r>
          </a:p>
          <a:p>
            <a:pPr marL="463550" lvl="1"/>
            <a:r>
              <a:rPr lang="en-US" dirty="0"/>
              <a:t>Software installed by the IT department</a:t>
            </a:r>
          </a:p>
          <a:p>
            <a:r>
              <a:rPr lang="en-US" dirty="0"/>
              <a:t>EULA spells out licensing and usage parameters for apps.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4E5DA8-ABF9-41CA-8F28-B3F25B4E4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Apps</a:t>
            </a:r>
          </a:p>
        </p:txBody>
      </p:sp>
    </p:spTree>
    <p:extLst>
      <p:ext uri="{BB962C8B-B14F-4D97-AF65-F5344CB8AC3E}">
        <p14:creationId xmlns:p14="http://schemas.microsoft.com/office/powerpoint/2010/main" val="297611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4189AA-0A71-4F6F-80A2-8C1B4EEA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ED4407-0F9B-4323-B30C-36946DC02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</p:spPr>
        <p:txBody>
          <a:bodyPr/>
          <a:lstStyle/>
          <a:p>
            <a:r>
              <a:rPr lang="en-US" dirty="0"/>
              <a:t>Cut: Ctrl+X</a:t>
            </a:r>
          </a:p>
          <a:p>
            <a:r>
              <a:rPr lang="en-US" dirty="0"/>
              <a:t>Copy: Ctrl+C</a:t>
            </a:r>
          </a:p>
          <a:p>
            <a:r>
              <a:rPr lang="en-US" dirty="0"/>
              <a:t>Paste: Ctrl+V</a:t>
            </a:r>
          </a:p>
          <a:p>
            <a:r>
              <a:rPr lang="en-US" dirty="0"/>
              <a:t>Paste Special: Ctrl+Alt+V</a:t>
            </a:r>
          </a:p>
          <a:p>
            <a:r>
              <a:rPr lang="en-US" dirty="0"/>
              <a:t>Clipboard history: Windows+V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BC5CD3-842F-4D67-B37A-41CE503A9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Cut, Copy, and Paste Commands</a:t>
            </a:r>
          </a:p>
        </p:txBody>
      </p:sp>
    </p:spTree>
    <p:extLst>
      <p:ext uri="{BB962C8B-B14F-4D97-AF65-F5344CB8AC3E}">
        <p14:creationId xmlns:p14="http://schemas.microsoft.com/office/powerpoint/2010/main" val="1699442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35109E-67FD-440F-B3E7-C90549EB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ACB89DE-2729-440F-8143-62F4C85E1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Menus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8E95F16-DEAC-4FAA-A5C8-1314F59ACAEA}"/>
              </a:ext>
            </a:extLst>
          </p:cNvPr>
          <p:cNvGrpSpPr/>
          <p:nvPr/>
        </p:nvGrpSpPr>
        <p:grpSpPr>
          <a:xfrm>
            <a:off x="2643460" y="944881"/>
            <a:ext cx="4219575" cy="4305300"/>
            <a:chOff x="309563" y="1084626"/>
            <a:chExt cx="4219575" cy="4305300"/>
          </a:xfrm>
        </p:grpSpPr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0444D669-379F-40A8-B704-ABE442C559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63" y="1084626"/>
              <a:ext cx="4219575" cy="430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195229-7E11-4DD0-9271-6523D2940DFF}"/>
                </a:ext>
              </a:extLst>
            </p:cNvPr>
            <p:cNvSpPr/>
            <p:nvPr/>
          </p:nvSpPr>
          <p:spPr>
            <a:xfrm>
              <a:off x="2795451" y="2969623"/>
              <a:ext cx="1680755" cy="148916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Rounded Rectangle 142">
              <a:extLst>
                <a:ext uri="{FF2B5EF4-FFF2-40B4-BE49-F238E27FC236}">
                  <a16:creationId xmlns:a16="http://schemas.microsoft.com/office/drawing/2014/main" id="{6C3F54A9-8543-45A4-99E0-FE54CAEABCE2}"/>
                </a:ext>
              </a:extLst>
            </p:cNvPr>
            <p:cNvSpPr/>
            <p:nvPr/>
          </p:nvSpPr>
          <p:spPr>
            <a:xfrm>
              <a:off x="635727" y="2823716"/>
              <a:ext cx="226863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Context menu within an app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47B6059-C432-4B85-89EB-5CA9074D3FB0}"/>
              </a:ext>
            </a:extLst>
          </p:cNvPr>
          <p:cNvGrpSpPr/>
          <p:nvPr/>
        </p:nvGrpSpPr>
        <p:grpSpPr>
          <a:xfrm>
            <a:off x="344074" y="3335221"/>
            <a:ext cx="4200525" cy="3143250"/>
            <a:chOff x="4914763" y="1315539"/>
            <a:chExt cx="4200525" cy="3143250"/>
          </a:xfrm>
        </p:grpSpPr>
        <p:pic>
          <p:nvPicPr>
            <p:cNvPr id="7171" name="Picture 3">
              <a:extLst>
                <a:ext uri="{FF2B5EF4-FFF2-40B4-BE49-F238E27FC236}">
                  <a16:creationId xmlns:a16="http://schemas.microsoft.com/office/drawing/2014/main" id="{18980E3E-042C-4D01-8FEC-E525958BA4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4763" y="1315539"/>
              <a:ext cx="4200525" cy="314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35EC23D-19FB-47B2-94B0-4C02FDE3ACBE}"/>
                </a:ext>
              </a:extLst>
            </p:cNvPr>
            <p:cNvSpPr/>
            <p:nvPr/>
          </p:nvSpPr>
          <p:spPr>
            <a:xfrm>
              <a:off x="5717176" y="2969623"/>
              <a:ext cx="1780904" cy="1428206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ounded Rectangle 142">
              <a:extLst>
                <a:ext uri="{FF2B5EF4-FFF2-40B4-BE49-F238E27FC236}">
                  <a16:creationId xmlns:a16="http://schemas.microsoft.com/office/drawing/2014/main" id="{A9008D33-650F-407E-A755-E1C63CC4B8A7}"/>
                </a:ext>
              </a:extLst>
            </p:cNvPr>
            <p:cNvSpPr/>
            <p:nvPr/>
          </p:nvSpPr>
          <p:spPr>
            <a:xfrm>
              <a:off x="5852160" y="2634026"/>
              <a:ext cx="28738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Context menu for a Start menu item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2341F25-E24B-4835-9142-AC099EC542D8}"/>
              </a:ext>
            </a:extLst>
          </p:cNvPr>
          <p:cNvGrpSpPr/>
          <p:nvPr/>
        </p:nvGrpSpPr>
        <p:grpSpPr>
          <a:xfrm>
            <a:off x="7647403" y="1245980"/>
            <a:ext cx="4305300" cy="3743325"/>
            <a:chOff x="7633612" y="2702148"/>
            <a:chExt cx="4305300" cy="3743325"/>
          </a:xfrm>
        </p:grpSpPr>
        <p:pic>
          <p:nvPicPr>
            <p:cNvPr id="7172" name="Picture 4">
              <a:extLst>
                <a:ext uri="{FF2B5EF4-FFF2-40B4-BE49-F238E27FC236}">
                  <a16:creationId xmlns:a16="http://schemas.microsoft.com/office/drawing/2014/main" id="{7EA6347E-D751-44F9-9E57-AB9CD5A3C3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3612" y="2702148"/>
              <a:ext cx="4305300" cy="374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FD1C413-DAB1-40BF-9CCA-B7157B9CE8EA}"/>
                </a:ext>
              </a:extLst>
            </p:cNvPr>
            <p:cNvSpPr/>
            <p:nvPr/>
          </p:nvSpPr>
          <p:spPr>
            <a:xfrm>
              <a:off x="9396549" y="3609859"/>
              <a:ext cx="2360022" cy="2835613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ounded Rectangle 142">
              <a:extLst>
                <a:ext uri="{FF2B5EF4-FFF2-40B4-BE49-F238E27FC236}">
                  <a16:creationId xmlns:a16="http://schemas.microsoft.com/office/drawing/2014/main" id="{284366A3-5B7F-4D2A-9E92-D768FCAFD16C}"/>
                </a:ext>
              </a:extLst>
            </p:cNvPr>
            <p:cNvSpPr/>
            <p:nvPr/>
          </p:nvSpPr>
          <p:spPr>
            <a:xfrm>
              <a:off x="8480758" y="3197903"/>
              <a:ext cx="28738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Context menu for the Desktop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D88F23-E3AF-4FDC-866C-366B378E5511}"/>
              </a:ext>
            </a:extLst>
          </p:cNvPr>
          <p:cNvGrpSpPr/>
          <p:nvPr/>
        </p:nvGrpSpPr>
        <p:grpSpPr>
          <a:xfrm>
            <a:off x="5751081" y="4908158"/>
            <a:ext cx="5617352" cy="1647825"/>
            <a:chOff x="5751081" y="4908158"/>
            <a:chExt cx="5617352" cy="1647825"/>
          </a:xfrm>
        </p:grpSpPr>
        <p:pic>
          <p:nvPicPr>
            <p:cNvPr id="7173" name="Picture 5">
              <a:extLst>
                <a:ext uri="{FF2B5EF4-FFF2-40B4-BE49-F238E27FC236}">
                  <a16:creationId xmlns:a16="http://schemas.microsoft.com/office/drawing/2014/main" id="{2D1E10C7-10FE-41C1-8FC6-FAD283E487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1081" y="4908158"/>
              <a:ext cx="3267075" cy="164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D41A248-9239-41CB-89A3-246E48F19B0D}"/>
                </a:ext>
              </a:extLst>
            </p:cNvPr>
            <p:cNvSpPr/>
            <p:nvPr/>
          </p:nvSpPr>
          <p:spPr>
            <a:xfrm>
              <a:off x="6180796" y="4958825"/>
              <a:ext cx="2837360" cy="1020824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ounded Rectangle 142">
              <a:extLst>
                <a:ext uri="{FF2B5EF4-FFF2-40B4-BE49-F238E27FC236}">
                  <a16:creationId xmlns:a16="http://schemas.microsoft.com/office/drawing/2014/main" id="{9AC4CBA6-58FB-4FE3-8E01-E592B1C0E39F}"/>
                </a:ext>
              </a:extLst>
            </p:cNvPr>
            <p:cNvSpPr/>
            <p:nvPr/>
          </p:nvSpPr>
          <p:spPr>
            <a:xfrm>
              <a:off x="8494548" y="6021236"/>
              <a:ext cx="28738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Context menu for a taskbar item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674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BEB456-4F14-4C60-B8DF-F67843AAC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E79FD9-AEDC-4040-B000-71596E606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Snap Feature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9DF53DA-28ED-4B13-843D-0287D6BD9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06" y="1633266"/>
            <a:ext cx="7826606" cy="440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15">
            <a:extLst>
              <a:ext uri="{FF2B5EF4-FFF2-40B4-BE49-F238E27FC236}">
                <a16:creationId xmlns:a16="http://schemas.microsoft.com/office/drawing/2014/main" id="{B226B416-D697-4F14-A5CC-9AAD9206163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1309" y="269559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9799E463-E461-4355-943B-1920092E42C9}"/>
              </a:ext>
            </a:extLst>
          </p:cNvPr>
          <p:cNvSpPr/>
          <p:nvPr/>
        </p:nvSpPr>
        <p:spPr>
          <a:xfrm>
            <a:off x="3122350" y="254504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Snap size preview</a:t>
            </a:r>
          </a:p>
        </p:txBody>
      </p:sp>
      <p:sp>
        <p:nvSpPr>
          <p:cNvPr id="9" name="Line 315">
            <a:extLst>
              <a:ext uri="{FF2B5EF4-FFF2-40B4-BE49-F238E27FC236}">
                <a16:creationId xmlns:a16="http://schemas.microsoft.com/office/drawing/2014/main" id="{6EE1F586-3181-46D5-A292-2DAE88015A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195023" y="212518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6A1F0A68-C946-437E-BB51-CF7BA1098C65}"/>
              </a:ext>
            </a:extLst>
          </p:cNvPr>
          <p:cNvSpPr/>
          <p:nvPr/>
        </p:nvSpPr>
        <p:spPr>
          <a:xfrm>
            <a:off x="5626064" y="197463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App being snapped</a:t>
            </a:r>
          </a:p>
        </p:txBody>
      </p:sp>
    </p:spTree>
    <p:extLst>
      <p:ext uri="{BB962C8B-B14F-4D97-AF65-F5344CB8AC3E}">
        <p14:creationId xmlns:p14="http://schemas.microsoft.com/office/powerpoint/2010/main" val="42702224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8DB42-4738-43B7-84DF-2C0DC3534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Layouts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BA5653-9BD2-4912-A8AD-03D8A3B6A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10CF21F-7006-4C69-AF51-52E503EB5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1085810"/>
            <a:ext cx="10203543" cy="53596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69FAD2C-B179-4D35-AAC2-CFA50CEDCF1B}"/>
              </a:ext>
            </a:extLst>
          </p:cNvPr>
          <p:cNvSpPr/>
          <p:nvPr/>
        </p:nvSpPr>
        <p:spPr>
          <a:xfrm>
            <a:off x="5704114" y="1015345"/>
            <a:ext cx="217715" cy="34899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47E37D-76FA-4383-B31C-207ED3411A65}"/>
              </a:ext>
            </a:extLst>
          </p:cNvPr>
          <p:cNvSpPr/>
          <p:nvPr/>
        </p:nvSpPr>
        <p:spPr>
          <a:xfrm>
            <a:off x="4978400" y="1364343"/>
            <a:ext cx="1654629" cy="1204686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Line 314">
            <a:extLst>
              <a:ext uri="{FF2B5EF4-FFF2-40B4-BE49-F238E27FC236}">
                <a16:creationId xmlns:a16="http://schemas.microsoft.com/office/drawing/2014/main" id="{5CDD9A0C-D08C-4A63-B8FB-5CE6F5323B2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454876" y="281826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Line 315">
            <a:extLst>
              <a:ext uri="{FF2B5EF4-FFF2-40B4-BE49-F238E27FC236}">
                <a16:creationId xmlns:a16="http://schemas.microsoft.com/office/drawing/2014/main" id="{3FA76B71-6483-434E-A868-46D805141BAE}"/>
              </a:ext>
            </a:extLst>
          </p:cNvPr>
          <p:cNvSpPr>
            <a:spLocks noChangeShapeType="1"/>
          </p:cNvSpPr>
          <p:nvPr/>
        </p:nvSpPr>
        <p:spPr bwMode="auto">
          <a:xfrm>
            <a:off x="5205639" y="119191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F2D8B5EB-9C33-44AF-9C4D-5B3D1ECD74A2}"/>
              </a:ext>
            </a:extLst>
          </p:cNvPr>
          <p:cNvSpPr/>
          <p:nvPr/>
        </p:nvSpPr>
        <p:spPr>
          <a:xfrm>
            <a:off x="3691392" y="105252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Select this button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80348530-75EB-441E-B8DD-D8D618F1E820}"/>
              </a:ext>
            </a:extLst>
          </p:cNvPr>
          <p:cNvSpPr/>
          <p:nvPr/>
        </p:nvSpPr>
        <p:spPr>
          <a:xfrm>
            <a:off x="4943701" y="289060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Select a layout</a:t>
            </a:r>
          </a:p>
        </p:txBody>
      </p:sp>
    </p:spTree>
    <p:extLst>
      <p:ext uri="{BB962C8B-B14F-4D97-AF65-F5344CB8AC3E}">
        <p14:creationId xmlns:p14="http://schemas.microsoft.com/office/powerpoint/2010/main" val="21629844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2C0D6D-64EC-4652-8224-E050DCB6D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pic>
        <p:nvPicPr>
          <p:cNvPr id="16" name="Content Placeholder 1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41D6737-1F1E-4850-A7A8-ABA1B7A8F9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9420" y="1301750"/>
            <a:ext cx="8753160" cy="49212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1A8127-232B-4E36-860C-0E6B0DAA2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Groups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9F177C9-8E67-4750-88FE-8B235EFC6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793" y="5915008"/>
            <a:ext cx="372156" cy="307991"/>
          </a:xfrm>
          <a:prstGeom prst="rect">
            <a:avLst/>
          </a:prstGeom>
        </p:spPr>
      </p:pic>
      <p:sp>
        <p:nvSpPr>
          <p:cNvPr id="19" name="Line 313">
            <a:extLst>
              <a:ext uri="{FF2B5EF4-FFF2-40B4-BE49-F238E27FC236}">
                <a16:creationId xmlns:a16="http://schemas.microsoft.com/office/drawing/2014/main" id="{92245ACA-2EF1-4ADF-AD92-3F852436BA08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144758" y="547227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Line 315">
            <a:extLst>
              <a:ext uri="{FF2B5EF4-FFF2-40B4-BE49-F238E27FC236}">
                <a16:creationId xmlns:a16="http://schemas.microsoft.com/office/drawing/2014/main" id="{C681CC8D-90CA-4679-9D50-18DC65587C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3795" y="547227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Rounded Rectangle 142">
            <a:extLst>
              <a:ext uri="{FF2B5EF4-FFF2-40B4-BE49-F238E27FC236}">
                <a16:creationId xmlns:a16="http://schemas.microsoft.com/office/drawing/2014/main" id="{BDA78E6A-7AA9-46BE-829E-81BF4426039D}"/>
              </a:ext>
            </a:extLst>
          </p:cNvPr>
          <p:cNvSpPr/>
          <p:nvPr/>
        </p:nvSpPr>
        <p:spPr>
          <a:xfrm>
            <a:off x="3781425" y="5114935"/>
            <a:ext cx="1991607" cy="494654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The app being pointed to on the taskbar</a:t>
            </a:r>
          </a:p>
        </p:txBody>
      </p:sp>
      <p:sp>
        <p:nvSpPr>
          <p:cNvPr id="23" name="Rounded Rectangle 142">
            <a:extLst>
              <a:ext uri="{FF2B5EF4-FFF2-40B4-BE49-F238E27FC236}">
                <a16:creationId xmlns:a16="http://schemas.microsoft.com/office/drawing/2014/main" id="{902917F9-47C8-4D0E-8D6D-2429F4D0F8C5}"/>
              </a:ext>
            </a:extLst>
          </p:cNvPr>
          <p:cNvSpPr/>
          <p:nvPr/>
        </p:nvSpPr>
        <p:spPr>
          <a:xfrm>
            <a:off x="8399843" y="5114935"/>
            <a:ext cx="2734882" cy="60466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The apps arranged in the group, shown when pointing to an app in the group on the taskbar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B5F63F-5485-449C-93C7-3AB02EA8430B}"/>
              </a:ext>
            </a:extLst>
          </p:cNvPr>
          <p:cNvSpPr/>
          <p:nvPr/>
        </p:nvSpPr>
        <p:spPr>
          <a:xfrm>
            <a:off x="6022270" y="4874986"/>
            <a:ext cx="788105" cy="935262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52CDA5B-B225-43EA-81C2-687AA93E8B31}"/>
              </a:ext>
            </a:extLst>
          </p:cNvPr>
          <p:cNvSpPr/>
          <p:nvPr/>
        </p:nvSpPr>
        <p:spPr>
          <a:xfrm>
            <a:off x="6805592" y="4800600"/>
            <a:ext cx="1339165" cy="1047749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33956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EC285E-8A9B-48A0-827F-79EE9FF00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DF91B9-90D7-460B-9D1A-BDCC4526A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Assist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D632FB4B-B484-4A73-B9C5-22D8A99A2A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1"/>
          <a:stretch/>
        </p:blipFill>
        <p:spPr bwMode="auto">
          <a:xfrm>
            <a:off x="1114252" y="1031068"/>
            <a:ext cx="8987692" cy="479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142">
            <a:extLst>
              <a:ext uri="{FF2B5EF4-FFF2-40B4-BE49-F238E27FC236}">
                <a16:creationId xmlns:a16="http://schemas.microsoft.com/office/drawing/2014/main" id="{0375F6D8-1888-429B-BB7F-A3EDF87C5E71}"/>
              </a:ext>
            </a:extLst>
          </p:cNvPr>
          <p:cNvSpPr/>
          <p:nvPr/>
        </p:nvSpPr>
        <p:spPr>
          <a:xfrm>
            <a:off x="1961769" y="5993636"/>
            <a:ext cx="2821577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Snapshots of open apps in Snap Assist</a:t>
            </a:r>
          </a:p>
        </p:txBody>
      </p:sp>
      <p:sp>
        <p:nvSpPr>
          <p:cNvPr id="7" name="AutoShape 303">
            <a:extLst>
              <a:ext uri="{FF2B5EF4-FFF2-40B4-BE49-F238E27FC236}">
                <a16:creationId xmlns:a16="http://schemas.microsoft.com/office/drawing/2014/main" id="{ECD1306A-78C7-4B8E-921C-D14EFCA2BF0D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792718" y="3603895"/>
            <a:ext cx="147375" cy="4471077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8F0C6331-0F9A-41F1-8587-D549F5580295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298871" y="3647213"/>
            <a:ext cx="147375" cy="4384441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DFB1B69C-9778-4BCD-ACFC-250E2F1E6E04}"/>
              </a:ext>
            </a:extLst>
          </p:cNvPr>
          <p:cNvSpPr/>
          <p:nvPr/>
        </p:nvSpPr>
        <p:spPr>
          <a:xfrm>
            <a:off x="6509435" y="5993636"/>
            <a:ext cx="271394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An app snapped to half screen</a:t>
            </a:r>
          </a:p>
        </p:txBody>
      </p:sp>
    </p:spTree>
    <p:extLst>
      <p:ext uri="{BB962C8B-B14F-4D97-AF65-F5344CB8AC3E}">
        <p14:creationId xmlns:p14="http://schemas.microsoft.com/office/powerpoint/2010/main" val="20169948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6DDEEF-0A9C-430A-975E-D6C356019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F59AD5-08B6-4D11-AF09-F29A12C2A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 Fill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04054A3A-7253-47ED-A3B8-EE661CB70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232" y="1180419"/>
            <a:ext cx="8947648" cy="471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314">
            <a:extLst>
              <a:ext uri="{FF2B5EF4-FFF2-40B4-BE49-F238E27FC236}">
                <a16:creationId xmlns:a16="http://schemas.microsoft.com/office/drawing/2014/main" id="{31604C59-01C2-46F9-ADF0-D52F922FFBCD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045912" y="614789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5CD8FBBB-068A-426C-B895-2DBF810D183F}"/>
              </a:ext>
            </a:extLst>
          </p:cNvPr>
          <p:cNvSpPr/>
          <p:nvPr/>
        </p:nvSpPr>
        <p:spPr>
          <a:xfrm>
            <a:off x="3605585" y="6170836"/>
            <a:ext cx="3379127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Drag divider bar to resize snapped windows</a:t>
            </a:r>
          </a:p>
        </p:txBody>
      </p:sp>
    </p:spTree>
    <p:extLst>
      <p:ext uri="{BB962C8B-B14F-4D97-AF65-F5344CB8AC3E}">
        <p14:creationId xmlns:p14="http://schemas.microsoft.com/office/powerpoint/2010/main" val="13229123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65FFB6-B439-41FE-81C7-6E9D3BC84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6" name="Content Placeholder 5" descr="Graphical user interface&#10;&#10;Description automatically generated">
            <a:extLst>
              <a:ext uri="{FF2B5EF4-FFF2-40B4-BE49-F238E27FC236}">
                <a16:creationId xmlns:a16="http://schemas.microsoft.com/office/drawing/2014/main" id="{1B4D778A-0EFB-4013-9A4A-5BFCB0D4BC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1084" y="1301750"/>
            <a:ext cx="9609833" cy="492125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C24257E-E6A9-436C-88BE-AD813F90A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View</a:t>
            </a:r>
          </a:p>
        </p:txBody>
      </p:sp>
    </p:spTree>
    <p:extLst>
      <p:ext uri="{BB962C8B-B14F-4D97-AF65-F5344CB8AC3E}">
        <p14:creationId xmlns:p14="http://schemas.microsoft.com/office/powerpoint/2010/main" val="11769109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98C05C-517D-421D-884A-2D05FA0D4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050F84-C1B9-4402-A9B7-0BB7A454A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Desktops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C5D93-67EE-4024-9CDB-0A1D145132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Organize open apps in separate areas.</a:t>
            </a:r>
          </a:p>
          <a:p>
            <a:r>
              <a:rPr lang="en-US" dirty="0"/>
              <a:t>Created within Task View.</a:t>
            </a:r>
          </a:p>
          <a:p>
            <a:r>
              <a:rPr lang="en-US" dirty="0"/>
              <a:t>Point to Task View to see existing virtual desktops and create new virtual desktop.</a:t>
            </a:r>
          </a:p>
          <a:p>
            <a:r>
              <a:rPr lang="en-US" dirty="0"/>
              <a:t>Transfer apps between virtual desktops.</a:t>
            </a:r>
          </a:p>
          <a:p>
            <a:r>
              <a:rPr lang="en-US" dirty="0"/>
              <a:t>Can be saved for the next login session. </a:t>
            </a:r>
          </a:p>
          <a:p>
            <a:pPr lvl="1"/>
            <a:r>
              <a:rPr lang="en-US" dirty="0"/>
              <a:t>Does not save the open apps, just the virtual desktop itself.</a:t>
            </a:r>
          </a:p>
          <a:p>
            <a:r>
              <a:rPr lang="en-US" dirty="0"/>
              <a:t>Can have different backgrounds.</a:t>
            </a:r>
          </a:p>
          <a:p>
            <a:r>
              <a:rPr lang="en-US" dirty="0"/>
              <a:t>Can have an app open on all virtual desktops.</a:t>
            </a:r>
          </a:p>
          <a:p>
            <a:r>
              <a:rPr lang="en-US" dirty="0"/>
              <a:t>Taskbar shows only the apps on the selected virtual desktop.</a:t>
            </a:r>
          </a:p>
          <a:p>
            <a:r>
              <a:rPr lang="en-US" dirty="0"/>
              <a:t>If you try to open an app, Windows will switch to the virtual desktop where the app is open.</a:t>
            </a:r>
          </a:p>
          <a:p>
            <a:r>
              <a:rPr lang="en-US" dirty="0"/>
              <a:t>If you close a virtual desktop, open apps are moved to another virtual desktop.</a:t>
            </a:r>
          </a:p>
        </p:txBody>
      </p:sp>
    </p:spTree>
    <p:extLst>
      <p:ext uri="{BB962C8B-B14F-4D97-AF65-F5344CB8AC3E}">
        <p14:creationId xmlns:p14="http://schemas.microsoft.com/office/powerpoint/2010/main" val="25488055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061FB-4C9B-4888-B96F-FE083E3A5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Content Placeholder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0EB0C34-2F04-4893-8B6B-1D22171C0C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0232" y="2690663"/>
            <a:ext cx="7611537" cy="2143424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2C3B0B5-EDE2-425F-9CF6-0BC1186B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Desktops Backgrounds</a:t>
            </a:r>
          </a:p>
        </p:txBody>
      </p:sp>
    </p:spTree>
    <p:extLst>
      <p:ext uri="{BB962C8B-B14F-4D97-AF65-F5344CB8AC3E}">
        <p14:creationId xmlns:p14="http://schemas.microsoft.com/office/powerpoint/2010/main" val="1182399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D4D3C0-D3C7-4062-93D8-94C5758C5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5A3F749-3B84-4383-90BF-0CFE79BA51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0654"/>
          <a:stretch/>
        </p:blipFill>
        <p:spPr>
          <a:xfrm>
            <a:off x="3647448" y="2377554"/>
            <a:ext cx="4438604" cy="2456132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3803211-258A-4287-A15E-C95C7294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Stub Apps</a:t>
            </a:r>
          </a:p>
        </p:txBody>
      </p:sp>
    </p:spTree>
    <p:extLst>
      <p:ext uri="{BB962C8B-B14F-4D97-AF65-F5344CB8AC3E}">
        <p14:creationId xmlns:p14="http://schemas.microsoft.com/office/powerpoint/2010/main" val="16865716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E74385-6ACB-4AC3-9736-F0C31923A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EE6B-542C-43EF-A54D-2CC1E631E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Alt+Tab</a:t>
            </a:r>
          </a:p>
          <a:p>
            <a:r>
              <a:rPr lang="en-US" dirty="0"/>
              <a:t>Windows+Tab</a:t>
            </a:r>
          </a:p>
          <a:p>
            <a:r>
              <a:rPr lang="en-US" dirty="0"/>
              <a:t>Windows+Down arrow</a:t>
            </a:r>
          </a:p>
          <a:p>
            <a:r>
              <a:rPr lang="en-US" dirty="0"/>
              <a:t>Windows+Up arrow</a:t>
            </a:r>
          </a:p>
          <a:p>
            <a:r>
              <a:rPr lang="en-US" dirty="0"/>
              <a:t>Alt+F4</a:t>
            </a:r>
          </a:p>
          <a:p>
            <a:r>
              <a:rPr lang="en-US" dirty="0"/>
              <a:t>Ctrl+F4</a:t>
            </a:r>
          </a:p>
          <a:p>
            <a:r>
              <a:rPr lang="en-US" dirty="0"/>
              <a:t>Windows+Left arrow</a:t>
            </a:r>
          </a:p>
          <a:p>
            <a:r>
              <a:rPr lang="en-US" dirty="0"/>
              <a:t>Windows+Right arrow</a:t>
            </a:r>
          </a:p>
          <a:p>
            <a:r>
              <a:rPr lang="en-US" dirty="0"/>
              <a:t>Windows+Ctrl+D</a:t>
            </a:r>
          </a:p>
          <a:p>
            <a:r>
              <a:rPr lang="en-US" dirty="0"/>
              <a:t>Windows+Ctrl+Left arrow</a:t>
            </a:r>
          </a:p>
          <a:p>
            <a:r>
              <a:rPr lang="en-US" dirty="0"/>
              <a:t>Windows+Ctrl+Right arrow</a:t>
            </a:r>
          </a:p>
          <a:p>
            <a:r>
              <a:rPr lang="en-US" dirty="0"/>
              <a:t>Windows+Ctrl+F4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C7D7019-9A23-4FAA-9E22-15C000C31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 Actions for Multitasking</a:t>
            </a:r>
          </a:p>
        </p:txBody>
      </p:sp>
    </p:spTree>
    <p:extLst>
      <p:ext uri="{BB962C8B-B14F-4D97-AF65-F5344CB8AC3E}">
        <p14:creationId xmlns:p14="http://schemas.microsoft.com/office/powerpoint/2010/main" val="24831371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C08724-D12F-4C82-8EEA-83BCD6E9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F0118-90D0-4921-96AA-186D0B5A01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Multitasking Open Apps</a:t>
            </a:r>
          </a:p>
        </p:txBody>
      </p:sp>
    </p:spTree>
    <p:extLst>
      <p:ext uri="{BB962C8B-B14F-4D97-AF65-F5344CB8AC3E}">
        <p14:creationId xmlns:p14="http://schemas.microsoft.com/office/powerpoint/2010/main" val="3873298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FCE56-8393-43B0-9FD3-77410D608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0CEED-606D-4EBE-BAF7-B586CCD1A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F7496-C5EF-461C-AB19-71701F826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64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CE2196-2D14-4A1B-8E2E-1E5B33611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6E5B47D-0DED-4313-8409-DB111967B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55BC5-AB6C-47AE-88A2-D94C813E17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Microsoft Store.</a:t>
            </a:r>
          </a:p>
          <a:p>
            <a:r>
              <a:rPr lang="en-US" dirty="0"/>
              <a:t>Download from a website.</a:t>
            </a:r>
          </a:p>
          <a:p>
            <a:r>
              <a:rPr lang="en-US" dirty="0"/>
              <a:t>Purchase software from a physical or online store:</a:t>
            </a:r>
          </a:p>
          <a:p>
            <a:pPr marL="461963"/>
            <a:r>
              <a:rPr lang="en-US" dirty="0"/>
              <a:t>Physical device containing software.</a:t>
            </a:r>
          </a:p>
          <a:p>
            <a:pPr marL="461963"/>
            <a:r>
              <a:rPr lang="en-US" dirty="0"/>
              <a:t>Code to enter on a website.</a:t>
            </a:r>
          </a:p>
          <a:p>
            <a:r>
              <a:rPr lang="en-US" dirty="0"/>
              <a:t>Software created within an organization:</a:t>
            </a:r>
          </a:p>
          <a:p>
            <a:pPr marL="461963"/>
            <a:r>
              <a:rPr lang="en-US" dirty="0"/>
              <a:t>Typically stored on the network.</a:t>
            </a:r>
          </a:p>
          <a:p>
            <a:pPr marL="461963"/>
            <a:r>
              <a:rPr lang="en-US" dirty="0"/>
              <a:t>Typically installed by someone from IT.</a:t>
            </a:r>
          </a:p>
        </p:txBody>
      </p:sp>
    </p:spTree>
    <p:extLst>
      <p:ext uri="{BB962C8B-B14F-4D97-AF65-F5344CB8AC3E}">
        <p14:creationId xmlns:p14="http://schemas.microsoft.com/office/powerpoint/2010/main" val="14992859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92DD08-4C97-4C7B-8A6F-D683E05E5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Microsoft Store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296847-0EC4-4E7E-A08F-92E38B80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44CC9D1-F8CC-4479-BE1C-8466D3378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428" y="1198034"/>
            <a:ext cx="9976348" cy="53080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315">
            <a:extLst>
              <a:ext uri="{FF2B5EF4-FFF2-40B4-BE49-F238E27FC236}">
                <a16:creationId xmlns:a16="http://schemas.microsoft.com/office/drawing/2014/main" id="{31480F18-5C2D-4C0E-9B2E-672D01A5BF1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58723" y="506300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8DD5D0E4-D1C0-4D2C-B0E4-C55C7C538AEC}"/>
              </a:ext>
            </a:extLst>
          </p:cNvPr>
          <p:cNvSpPr/>
          <p:nvPr/>
        </p:nvSpPr>
        <p:spPr>
          <a:xfrm>
            <a:off x="245114" y="397835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Content categories</a:t>
            </a: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CCF996D6-8169-4993-B469-D1F4E24F2351}"/>
              </a:ext>
            </a:extLst>
          </p:cNvPr>
          <p:cNvSpPr/>
          <p:nvPr/>
        </p:nvSpPr>
        <p:spPr>
          <a:xfrm>
            <a:off x="245114" y="4758888"/>
            <a:ext cx="1522151" cy="39941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Content you already own</a:t>
            </a:r>
          </a:p>
        </p:txBody>
      </p:sp>
      <p:sp>
        <p:nvSpPr>
          <p:cNvPr id="11" name="CODE_HIGHLIGHTER">
            <a:extLst>
              <a:ext uri="{FF2B5EF4-FFF2-40B4-BE49-F238E27FC236}">
                <a16:creationId xmlns:a16="http://schemas.microsoft.com/office/drawing/2014/main" id="{7337E763-45C7-4480-B3C2-B689EDC292C8}"/>
              </a:ext>
            </a:extLst>
          </p:cNvPr>
          <p:cNvSpPr/>
          <p:nvPr/>
        </p:nvSpPr>
        <p:spPr>
          <a:xfrm rot="16200000">
            <a:off x="711800" y="2411387"/>
            <a:ext cx="1568739" cy="542196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38100">
              <a:srgbClr val="FFFFFF">
                <a:alpha val="95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CODE_HIGHLIGHTER">
            <a:extLst>
              <a:ext uri="{FF2B5EF4-FFF2-40B4-BE49-F238E27FC236}">
                <a16:creationId xmlns:a16="http://schemas.microsoft.com/office/drawing/2014/main" id="{0FA9A92D-F8F9-47AE-AB40-3CA2671EDD45}"/>
              </a:ext>
            </a:extLst>
          </p:cNvPr>
          <p:cNvSpPr/>
          <p:nvPr/>
        </p:nvSpPr>
        <p:spPr>
          <a:xfrm rot="16200000">
            <a:off x="1141794" y="5416197"/>
            <a:ext cx="687977" cy="480060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38100">
              <a:srgbClr val="FFFFFF">
                <a:alpha val="95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Line 315">
            <a:extLst>
              <a:ext uri="{FF2B5EF4-FFF2-40B4-BE49-F238E27FC236}">
                <a16:creationId xmlns:a16="http://schemas.microsoft.com/office/drawing/2014/main" id="{87AE507B-CCF2-443C-9B1C-ABB1398EF618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258722" y="371609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0199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6BE4A-BE0E-4E88-923A-812B19FDD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Store Content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979D26-E53C-4973-A461-E9F694F40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45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E8E7143-BF51-48D8-812D-7A736D8D7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96" y="992867"/>
            <a:ext cx="10445523" cy="550809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FFA6D7F7-7C1F-47A0-BF3D-F31E10EDFB90}"/>
              </a:ext>
            </a:extLst>
          </p:cNvPr>
          <p:cNvSpPr/>
          <p:nvPr/>
        </p:nvSpPr>
        <p:spPr>
          <a:xfrm>
            <a:off x="5107904" y="2711225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Category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9AC9D8-44A9-4BB8-83B6-BDB00D28DB04}"/>
              </a:ext>
            </a:extLst>
          </p:cNvPr>
          <p:cNvSpPr/>
          <p:nvPr/>
        </p:nvSpPr>
        <p:spPr>
          <a:xfrm>
            <a:off x="10058400" y="1558844"/>
            <a:ext cx="1105989" cy="365125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ounded Rectangle 143">
            <a:extLst>
              <a:ext uri="{FF2B5EF4-FFF2-40B4-BE49-F238E27FC236}">
                <a16:creationId xmlns:a16="http://schemas.microsoft.com/office/drawing/2014/main" id="{043E768F-1F01-4DCE-B2E6-D708E91667A8}"/>
              </a:ext>
            </a:extLst>
          </p:cNvPr>
          <p:cNvSpPr/>
          <p:nvPr/>
        </p:nvSpPr>
        <p:spPr>
          <a:xfrm>
            <a:off x="7787982" y="1604087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Show/Hide filters</a:t>
            </a: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B60D0107-8113-4455-BC81-AA49BAD6597E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609429" y="283662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Line 315">
            <a:extLst>
              <a:ext uri="{FF2B5EF4-FFF2-40B4-BE49-F238E27FC236}">
                <a16:creationId xmlns:a16="http://schemas.microsoft.com/office/drawing/2014/main" id="{1BD00B49-35DB-4FB3-AF96-CD121D1984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512007" y="174637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Line 316">
            <a:extLst>
              <a:ext uri="{FF2B5EF4-FFF2-40B4-BE49-F238E27FC236}">
                <a16:creationId xmlns:a16="http://schemas.microsoft.com/office/drawing/2014/main" id="{AF2B574D-701F-4A6C-912F-FE3478DD8C72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533716" y="221910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Rounded Rectangle 143">
            <a:extLst>
              <a:ext uri="{FF2B5EF4-FFF2-40B4-BE49-F238E27FC236}">
                <a16:creationId xmlns:a16="http://schemas.microsoft.com/office/drawing/2014/main" id="{E393BB57-2976-4C19-A659-975D72AD7C69}"/>
              </a:ext>
            </a:extLst>
          </p:cNvPr>
          <p:cNvSpPr/>
          <p:nvPr/>
        </p:nvSpPr>
        <p:spPr>
          <a:xfrm>
            <a:off x="2025070" y="1944469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Departments</a:t>
            </a:r>
          </a:p>
        </p:txBody>
      </p:sp>
      <p:sp>
        <p:nvSpPr>
          <p:cNvPr id="14" name="Line 316">
            <a:extLst>
              <a:ext uri="{FF2B5EF4-FFF2-40B4-BE49-F238E27FC236}">
                <a16:creationId xmlns:a16="http://schemas.microsoft.com/office/drawing/2014/main" id="{56B6381D-7067-4596-B847-D0D302B66E7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416255" y="221910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Rounded Rectangle 143">
            <a:extLst>
              <a:ext uri="{FF2B5EF4-FFF2-40B4-BE49-F238E27FC236}">
                <a16:creationId xmlns:a16="http://schemas.microsoft.com/office/drawing/2014/main" id="{9D253CFC-98D4-4F60-A8D4-F31F57277473}"/>
              </a:ext>
            </a:extLst>
          </p:cNvPr>
          <p:cNvSpPr/>
          <p:nvPr/>
        </p:nvSpPr>
        <p:spPr>
          <a:xfrm>
            <a:off x="5004737" y="1944469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Ages</a:t>
            </a:r>
          </a:p>
        </p:txBody>
      </p:sp>
      <p:sp>
        <p:nvSpPr>
          <p:cNvPr id="17" name="Line 316">
            <a:extLst>
              <a:ext uri="{FF2B5EF4-FFF2-40B4-BE49-F238E27FC236}">
                <a16:creationId xmlns:a16="http://schemas.microsoft.com/office/drawing/2014/main" id="{6BB22F1D-6763-4D30-ADC2-C4B053D61FD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621011" y="223445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3">
            <a:extLst>
              <a:ext uri="{FF2B5EF4-FFF2-40B4-BE49-F238E27FC236}">
                <a16:creationId xmlns:a16="http://schemas.microsoft.com/office/drawing/2014/main" id="{1765DDA2-4AB2-419D-AAED-098ABDC50C4B}"/>
              </a:ext>
            </a:extLst>
          </p:cNvPr>
          <p:cNvSpPr/>
          <p:nvPr/>
        </p:nvSpPr>
        <p:spPr>
          <a:xfrm>
            <a:off x="8198628" y="1944469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Type</a:t>
            </a:r>
          </a:p>
        </p:txBody>
      </p:sp>
    </p:spTree>
    <p:extLst>
      <p:ext uri="{BB962C8B-B14F-4D97-AF65-F5344CB8AC3E}">
        <p14:creationId xmlns:p14="http://schemas.microsoft.com/office/powerpoint/2010/main" val="31281064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B15B3-438D-4D4B-B5EE-49271A40F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Store App Installation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52FE95-B64C-41BF-9AAF-CCF48564C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46</a:t>
            </a:fld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1A27044-1226-46C0-AE52-676FC0247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929" y="1372008"/>
            <a:ext cx="9426620" cy="497080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0184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7F66CC-89EE-44AE-B822-DE24D100A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Sideload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2E7D22-3BE7-40AD-A891-8C0125C2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E8C8C88-CF5B-49B5-9C89-F24923E59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755" y="4095442"/>
            <a:ext cx="6886371" cy="1161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F7ECF175-34E4-4CD3-AA73-1E15C7DF0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30" y="1554481"/>
            <a:ext cx="401002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300">
            <a:extLst>
              <a:ext uri="{FF2B5EF4-FFF2-40B4-BE49-F238E27FC236}">
                <a16:creationId xmlns:a16="http://schemas.microsoft.com/office/drawing/2014/main" id="{6DDBDDCB-7D73-4D0F-8AD6-6F27E4236B1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5155" y="4742158"/>
            <a:ext cx="1371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2494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345216-2813-4A92-9DFD-B808775C4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 Uninstall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45B25F-BB95-46C7-BE22-B6974D7E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8BE8243-3C09-4689-8978-F97A48771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5" y="1090482"/>
            <a:ext cx="5900192" cy="34476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2480D03D-42D4-44E4-B7FA-7ED34F313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080" y="3500653"/>
            <a:ext cx="7190467" cy="283519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ORDER_TOP">
            <a:extLst>
              <a:ext uri="{FF2B5EF4-FFF2-40B4-BE49-F238E27FC236}">
                <a16:creationId xmlns:a16="http://schemas.microsoft.com/office/drawing/2014/main" id="{B4EE4295-8341-4547-970D-9FAF11341F30}"/>
              </a:ext>
            </a:extLst>
          </p:cNvPr>
          <p:cNvSpPr/>
          <p:nvPr/>
        </p:nvSpPr>
        <p:spPr>
          <a:xfrm>
            <a:off x="117935" y="1077782"/>
            <a:ext cx="5925592" cy="127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E62428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C0F2D2BA-3823-4D20-B661-75A6E9EC31C8}"/>
              </a:ext>
            </a:extLst>
          </p:cNvPr>
          <p:cNvSpPr/>
          <p:nvPr/>
        </p:nvSpPr>
        <p:spPr>
          <a:xfrm>
            <a:off x="2103454" y="4034521"/>
            <a:ext cx="2381467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Uninstall Microsoft Store app</a:t>
            </a: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F4691EF3-B1FD-4D49-940E-522DF6D27F64}"/>
              </a:ext>
            </a:extLst>
          </p:cNvPr>
          <p:cNvSpPr/>
          <p:nvPr/>
        </p:nvSpPr>
        <p:spPr>
          <a:xfrm>
            <a:off x="8265680" y="5978704"/>
            <a:ext cx="3308018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Uninstall app not from the Microsoft Store</a:t>
            </a:r>
          </a:p>
        </p:txBody>
      </p:sp>
    </p:spTree>
    <p:extLst>
      <p:ext uri="{BB962C8B-B14F-4D97-AF65-F5344CB8AC3E}">
        <p14:creationId xmlns:p14="http://schemas.microsoft.com/office/powerpoint/2010/main" val="32120730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01E03-09F2-4495-8819-DBD3C2531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Account Control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2DD939-06FD-4AF3-8BB8-6C7CECAE0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49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70C261-48CE-446E-B57D-E5FAB2AE97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3871"/>
          <a:stretch/>
        </p:blipFill>
        <p:spPr>
          <a:xfrm>
            <a:off x="3664324" y="2018160"/>
            <a:ext cx="4404852" cy="35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0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5676-A0D2-4B95-A582-7662ECDD5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Windows Platform Apps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EAE882-8E45-4C5A-BEE8-2D541BD9F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EFC80D6-735B-45AB-AD6C-A5DED2E9C868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Work across a variety of devices:</a:t>
            </a:r>
          </a:p>
          <a:p>
            <a:pPr lvl="1"/>
            <a:r>
              <a:rPr lang="en-US" dirty="0"/>
              <a:t>Windows 11 computers</a:t>
            </a:r>
          </a:p>
          <a:p>
            <a:pPr lvl="1"/>
            <a:r>
              <a:rPr lang="en-US"/>
              <a:t>Windows 11 </a:t>
            </a:r>
            <a:r>
              <a:rPr lang="en-US" dirty="0"/>
              <a:t>tablets</a:t>
            </a:r>
          </a:p>
          <a:p>
            <a:pPr lvl="1"/>
            <a:r>
              <a:rPr lang="en-US" dirty="0"/>
              <a:t>Xbox</a:t>
            </a:r>
          </a:p>
          <a:p>
            <a:pPr lvl="1"/>
            <a:r>
              <a:rPr lang="en-US" dirty="0"/>
              <a:t>HoloLens2 smart glasses</a:t>
            </a:r>
          </a:p>
          <a:p>
            <a:pPr lvl="1"/>
            <a:r>
              <a:rPr lang="en-US" dirty="0"/>
              <a:t>Surface Hub</a:t>
            </a:r>
          </a:p>
          <a:p>
            <a:pPr lvl="1"/>
            <a:r>
              <a:rPr lang="en-US" dirty="0"/>
              <a:t>Internet of Things</a:t>
            </a:r>
          </a:p>
          <a:p>
            <a:r>
              <a:rPr lang="en-US" dirty="0"/>
              <a:t>Designed to be secure.</a:t>
            </a:r>
          </a:p>
          <a:p>
            <a:r>
              <a:rPr lang="en-US" dirty="0"/>
              <a:t>Use a common set of APIs.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8892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560247-BBA4-4507-B44E-E1C54DAB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49F693-712B-4C7A-B697-7788203E2B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Apps</a:t>
            </a:r>
          </a:p>
        </p:txBody>
      </p:sp>
    </p:spTree>
    <p:extLst>
      <p:ext uri="{BB962C8B-B14F-4D97-AF65-F5344CB8AC3E}">
        <p14:creationId xmlns:p14="http://schemas.microsoft.com/office/powerpoint/2010/main" val="25711951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Do you think you will most often use standard desktop apps or UWP apps?</a:t>
            </a:r>
          </a:p>
          <a:p>
            <a:r>
              <a:rPr lang="en-US" dirty="0"/>
              <a:t>Which multitasking features do you think you will use most often?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4D1B87E9-A9E6-43E6-AE77-1BDD0E838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364" y="1901984"/>
            <a:ext cx="6282833" cy="400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3DB6EA-E25D-4F38-B3F6-71422C1CC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UWP App User Interface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BA4B48-B7FB-45E3-BB26-77282475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9D4173-5D9D-42B4-AAE5-10EB18231773}"/>
              </a:ext>
            </a:extLst>
          </p:cNvPr>
          <p:cNvSpPr/>
          <p:nvPr/>
        </p:nvSpPr>
        <p:spPr>
          <a:xfrm>
            <a:off x="2714704" y="1892224"/>
            <a:ext cx="398218" cy="2222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Line 313">
            <a:extLst>
              <a:ext uri="{FF2B5EF4-FFF2-40B4-BE49-F238E27FC236}">
                <a16:creationId xmlns:a16="http://schemas.microsoft.com/office/drawing/2014/main" id="{7B04C5B8-819A-472F-9848-8E20C6B1E2B3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343400" y="1693568"/>
            <a:ext cx="416835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Line 315">
            <a:extLst>
              <a:ext uri="{FF2B5EF4-FFF2-40B4-BE49-F238E27FC236}">
                <a16:creationId xmlns:a16="http://schemas.microsoft.com/office/drawing/2014/main" id="{06D6E917-F723-4E7D-84A2-63E3011F53B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91" y="202400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1CF1E55C-15FC-4EB0-974D-1F20E619F868}"/>
              </a:ext>
            </a:extLst>
          </p:cNvPr>
          <p:cNvSpPr/>
          <p:nvPr/>
        </p:nvSpPr>
        <p:spPr>
          <a:xfrm>
            <a:off x="1273742" y="1901985"/>
            <a:ext cx="118538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App name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03CC79-FC0C-46FA-9B80-BDA51736E789}"/>
              </a:ext>
            </a:extLst>
          </p:cNvPr>
          <p:cNvSpPr/>
          <p:nvPr/>
        </p:nvSpPr>
        <p:spPr>
          <a:xfrm>
            <a:off x="8093820" y="1892307"/>
            <a:ext cx="897381" cy="22216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CEC872ED-B7A9-42C7-8926-91A62F7923F7}"/>
              </a:ext>
            </a:extLst>
          </p:cNvPr>
          <p:cNvSpPr/>
          <p:nvPr/>
        </p:nvSpPr>
        <p:spPr>
          <a:xfrm>
            <a:off x="7949816" y="1485149"/>
            <a:ext cx="144020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Window Controls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C67543-565D-4818-90A0-42A97D29DA06}"/>
              </a:ext>
            </a:extLst>
          </p:cNvPr>
          <p:cNvSpPr/>
          <p:nvPr/>
        </p:nvSpPr>
        <p:spPr>
          <a:xfrm>
            <a:off x="2708365" y="2114474"/>
            <a:ext cx="6282836" cy="2669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B34D8385-AAE3-4CAD-8C4A-910514B1B061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6235616" y="2586300"/>
            <a:ext cx="416835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990171CC-5CBD-4865-BEEB-1D2357A14095}"/>
              </a:ext>
            </a:extLst>
          </p:cNvPr>
          <p:cNvSpPr/>
          <p:nvPr/>
        </p:nvSpPr>
        <p:spPr>
          <a:xfrm>
            <a:off x="5808617" y="2593942"/>
            <a:ext cx="1185386" cy="28633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App menu</a:t>
            </a:r>
          </a:p>
        </p:txBody>
      </p:sp>
      <p:sp>
        <p:nvSpPr>
          <p:cNvPr id="13" name="Line 313">
            <a:extLst>
              <a:ext uri="{FF2B5EF4-FFF2-40B4-BE49-F238E27FC236}">
                <a16:creationId xmlns:a16="http://schemas.microsoft.com/office/drawing/2014/main" id="{7973BC8A-1ECF-4540-9D02-B600659ABF0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451389" y="1942070"/>
            <a:ext cx="883919" cy="31648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3">
            <a:extLst>
              <a:ext uri="{FF2B5EF4-FFF2-40B4-BE49-F238E27FC236}">
                <a16:creationId xmlns:a16="http://schemas.microsoft.com/office/drawing/2014/main" id="{CEA94270-6858-4FA1-BEC2-C7969184379E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4610882" y="2047276"/>
            <a:ext cx="3351169" cy="25733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5A6D4F80-D92D-46B6-9851-EA2AF1A4BA7D}"/>
              </a:ext>
            </a:extLst>
          </p:cNvPr>
          <p:cNvSpPr/>
          <p:nvPr/>
        </p:nvSpPr>
        <p:spPr>
          <a:xfrm>
            <a:off x="4570942" y="1488334"/>
            <a:ext cx="144020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Search results</a:t>
            </a:r>
          </a:p>
        </p:txBody>
      </p:sp>
    </p:spTree>
    <p:extLst>
      <p:ext uri="{BB962C8B-B14F-4D97-AF65-F5344CB8AC3E}">
        <p14:creationId xmlns:p14="http://schemas.microsoft.com/office/powerpoint/2010/main" val="997039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88CB6B-2539-4331-AE8E-F6A50807C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D0DAC6-0644-4F8C-B07C-448AEE92C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UWP Apps in Windows 11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6CB35-FD8C-48E3-A2E9-77E6385DDB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Many useful apps come already installed.</a:t>
            </a:r>
          </a:p>
          <a:p>
            <a:r>
              <a:rPr lang="en-US" dirty="0"/>
              <a:t>Most have very basic functionality.</a:t>
            </a:r>
          </a:p>
          <a:p>
            <a:pPr lvl="1"/>
            <a:r>
              <a:rPr lang="en-US" dirty="0"/>
              <a:t>Some are quite full featured.</a:t>
            </a:r>
          </a:p>
          <a:p>
            <a:r>
              <a:rPr lang="en-US" dirty="0"/>
              <a:t>Try out default apps before spending money on apps with similar functionality.</a:t>
            </a:r>
          </a:p>
          <a:p>
            <a:pPr lvl="1"/>
            <a:r>
              <a:rPr lang="en-US" dirty="0"/>
              <a:t>Might meet your needs.</a:t>
            </a:r>
          </a:p>
          <a:p>
            <a:r>
              <a:rPr lang="en-US" dirty="0"/>
              <a:t>Exact apps installed might vary based on how the system was set up.</a:t>
            </a:r>
          </a:p>
        </p:txBody>
      </p:sp>
    </p:spTree>
    <p:extLst>
      <p:ext uri="{BB962C8B-B14F-4D97-AF65-F5344CB8AC3E}">
        <p14:creationId xmlns:p14="http://schemas.microsoft.com/office/powerpoint/2010/main" val="461078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E1A2-6180-40E7-BA3D-5274FE1DD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Desktop Apps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88FED9-C991-4BB0-96FE-37C652DC3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2252D6F-EE67-4D96-B215-C887B70AD72A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Traditional Windows programs.</a:t>
            </a:r>
          </a:p>
          <a:p>
            <a:r>
              <a:rPr lang="en-US" dirty="0"/>
              <a:t>Examples include Office apps:</a:t>
            </a:r>
          </a:p>
          <a:p>
            <a:pPr lvl="1"/>
            <a:r>
              <a:rPr lang="en-US" dirty="0"/>
              <a:t>Word</a:t>
            </a:r>
          </a:p>
          <a:p>
            <a:pPr lvl="1"/>
            <a:r>
              <a:rPr lang="en-US" dirty="0"/>
              <a:t>Excel</a:t>
            </a:r>
          </a:p>
          <a:p>
            <a:pPr lvl="1"/>
            <a:r>
              <a:rPr lang="en-US" dirty="0"/>
              <a:t>PowerPoint</a:t>
            </a:r>
          </a:p>
          <a:p>
            <a:pPr lvl="1"/>
            <a:r>
              <a:rPr lang="en-US" dirty="0"/>
              <a:t>Outlook</a:t>
            </a:r>
          </a:p>
          <a:p>
            <a:r>
              <a:rPr lang="en-US" dirty="0"/>
              <a:t>Full featured programs.</a:t>
            </a:r>
          </a:p>
          <a:p>
            <a:r>
              <a:rPr lang="en-US" dirty="0"/>
              <a:t>Work best in traditional laptop or desktop devices but can be used in tablet mode.</a:t>
            </a:r>
          </a:p>
        </p:txBody>
      </p:sp>
    </p:spTree>
    <p:extLst>
      <p:ext uri="{BB962C8B-B14F-4D97-AF65-F5344CB8AC3E}">
        <p14:creationId xmlns:p14="http://schemas.microsoft.com/office/powerpoint/2010/main" val="2775256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B35C-EF7F-455C-93EB-8B1444F9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Share Contract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F9EF64-253B-49CD-BBCF-2D149B0CD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F2ADE7-4A40-40EF-84A1-A92366449FAE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Allows content sharing across apps.</a:t>
            </a:r>
          </a:p>
          <a:p>
            <a:r>
              <a:rPr lang="en-US" dirty="0"/>
              <a:t>Sandboxed apps communicate within limits of the contract.</a:t>
            </a:r>
          </a:p>
          <a:p>
            <a:r>
              <a:rPr lang="en-US" dirty="0"/>
              <a:t>Available apps depend on:</a:t>
            </a:r>
          </a:p>
          <a:p>
            <a:pPr lvl="1"/>
            <a:r>
              <a:rPr lang="en-US" dirty="0"/>
              <a:t>Which apps have been approved for file sharing.</a:t>
            </a:r>
          </a:p>
          <a:p>
            <a:pPr lvl="1"/>
            <a:r>
              <a:rPr lang="en-US" dirty="0"/>
              <a:t>Type of data being shared.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Share a map via Mail. </a:t>
            </a:r>
          </a:p>
          <a:p>
            <a:pPr lvl="1"/>
            <a:r>
              <a:rPr lang="en-US" dirty="0"/>
              <a:t>Post a map to Facebook.</a:t>
            </a:r>
          </a:p>
        </p:txBody>
      </p:sp>
    </p:spTree>
    <p:extLst>
      <p:ext uri="{BB962C8B-B14F-4D97-AF65-F5344CB8AC3E}">
        <p14:creationId xmlns:p14="http://schemas.microsoft.com/office/powerpoint/2010/main" val="318996284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5547</TotalTime>
  <Words>1096</Words>
  <Application>Microsoft Office PowerPoint</Application>
  <PresentationFormat>Widescreen</PresentationFormat>
  <Paragraphs>272</Paragraphs>
  <Slides>51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Arial</vt:lpstr>
      <vt:lpstr>Calibri</vt:lpstr>
      <vt:lpstr>LO Choice</vt:lpstr>
      <vt:lpstr>Accessing Locally Installed Apps</vt:lpstr>
      <vt:lpstr>Use Apps</vt:lpstr>
      <vt:lpstr>Apps</vt:lpstr>
      <vt:lpstr>Stub Apps</vt:lpstr>
      <vt:lpstr>Universal Windows Platform Apps</vt:lpstr>
      <vt:lpstr>UWP App User Interface</vt:lpstr>
      <vt:lpstr>Default UWP Apps in Windows 11</vt:lpstr>
      <vt:lpstr>Desktop Apps</vt:lpstr>
      <vt:lpstr>The Share Contract</vt:lpstr>
      <vt:lpstr>Apps Settings</vt:lpstr>
      <vt:lpstr>Microsoft Teams Chat</vt:lpstr>
      <vt:lpstr>Mail</vt:lpstr>
      <vt:lpstr>Mail Settings</vt:lpstr>
      <vt:lpstr>The Snipping Tool</vt:lpstr>
      <vt:lpstr>The Clock App</vt:lpstr>
      <vt:lpstr>The Photos App</vt:lpstr>
      <vt:lpstr>The Paint App</vt:lpstr>
      <vt:lpstr>The Calculator App</vt:lpstr>
      <vt:lpstr>Files</vt:lpstr>
      <vt:lpstr>Data Files</vt:lpstr>
      <vt:lpstr>Mouse Actions</vt:lpstr>
      <vt:lpstr>PowerPoint Presentation</vt:lpstr>
      <vt:lpstr>PowerPoint Presentation</vt:lpstr>
      <vt:lpstr>Multitask with Open Apps</vt:lpstr>
      <vt:lpstr>Multiple-App Functionality</vt:lpstr>
      <vt:lpstr>Taskbar with Open Apps</vt:lpstr>
      <vt:lpstr>The Windows Resizing Feature</vt:lpstr>
      <vt:lpstr>The Clipboard</vt:lpstr>
      <vt:lpstr>Clipboard History</vt:lpstr>
      <vt:lpstr>Cut, Copy, and Paste Commands</vt:lpstr>
      <vt:lpstr>Context Menus</vt:lpstr>
      <vt:lpstr>The Snap Feature</vt:lpstr>
      <vt:lpstr>Snap Layouts</vt:lpstr>
      <vt:lpstr>Snap Groups</vt:lpstr>
      <vt:lpstr>Snap Assist</vt:lpstr>
      <vt:lpstr>Snap Fill</vt:lpstr>
      <vt:lpstr>Task View</vt:lpstr>
      <vt:lpstr>Virtual Desktops</vt:lpstr>
      <vt:lpstr>Virtual Desktops Backgrounds</vt:lpstr>
      <vt:lpstr>Keyboard Actions for Multitasking</vt:lpstr>
      <vt:lpstr>PowerPoint Presentation</vt:lpstr>
      <vt:lpstr>Install Apps</vt:lpstr>
      <vt:lpstr>Sources of Apps</vt:lpstr>
      <vt:lpstr>The Microsoft Store</vt:lpstr>
      <vt:lpstr>Microsoft Store Content</vt:lpstr>
      <vt:lpstr>Microsoft Store App Installation</vt:lpstr>
      <vt:lpstr>Sideload</vt:lpstr>
      <vt:lpstr>App Uninstall</vt:lpstr>
      <vt:lpstr>User Account Control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Accessing Locally Installed Apps</dc:title>
  <dc:creator>Gail Sandler</dc:creator>
  <cp:lastModifiedBy>Michelle Farney</cp:lastModifiedBy>
  <cp:revision>28</cp:revision>
  <dcterms:created xsi:type="dcterms:W3CDTF">2021-10-25T20:36:19Z</dcterms:created>
  <dcterms:modified xsi:type="dcterms:W3CDTF">2022-02-10T19:02:14Z</dcterms:modified>
</cp:coreProperties>
</file>