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98" r:id="rId1"/>
  </p:sldMasterIdLst>
  <p:notesMasterIdLst>
    <p:notesMasterId r:id="rId44"/>
  </p:notesMasterIdLst>
  <p:handoutMasterIdLst>
    <p:handoutMasterId r:id="rId45"/>
  </p:handoutMasterIdLst>
  <p:sldIdLst>
    <p:sldId id="261" r:id="rId2"/>
    <p:sldId id="267" r:id="rId3"/>
    <p:sldId id="268" r:id="rId4"/>
    <p:sldId id="269" r:id="rId5"/>
    <p:sldId id="270" r:id="rId6"/>
    <p:sldId id="272" r:id="rId7"/>
    <p:sldId id="271" r:id="rId8"/>
    <p:sldId id="273" r:id="rId9"/>
    <p:sldId id="274" r:id="rId10"/>
    <p:sldId id="275" r:id="rId11"/>
    <p:sldId id="276" r:id="rId12"/>
    <p:sldId id="277" r:id="rId13"/>
    <p:sldId id="278" r:id="rId14"/>
    <p:sldId id="279" r:id="rId15"/>
    <p:sldId id="280" r:id="rId16"/>
    <p:sldId id="281" r:id="rId17"/>
    <p:sldId id="282" r:id="rId18"/>
    <p:sldId id="283" r:id="rId19"/>
    <p:sldId id="284" r:id="rId20"/>
    <p:sldId id="285" r:id="rId21"/>
    <p:sldId id="286" r:id="rId22"/>
    <p:sldId id="287" r:id="rId23"/>
    <p:sldId id="288" r:id="rId24"/>
    <p:sldId id="289" r:id="rId25"/>
    <p:sldId id="290" r:id="rId26"/>
    <p:sldId id="291" r:id="rId27"/>
    <p:sldId id="292" r:id="rId28"/>
    <p:sldId id="293" r:id="rId29"/>
    <p:sldId id="294" r:id="rId30"/>
    <p:sldId id="295" r:id="rId31"/>
    <p:sldId id="296" r:id="rId32"/>
    <p:sldId id="297" r:id="rId33"/>
    <p:sldId id="298" r:id="rId34"/>
    <p:sldId id="299" r:id="rId35"/>
    <p:sldId id="300" r:id="rId36"/>
    <p:sldId id="301" r:id="rId37"/>
    <p:sldId id="303" r:id="rId38"/>
    <p:sldId id="302" r:id="rId39"/>
    <p:sldId id="304" r:id="rId40"/>
    <p:sldId id="305" r:id="rId41"/>
    <p:sldId id="306" r:id="rId42"/>
    <p:sldId id="266" r:id="rId4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62428"/>
    <a:srgbClr val="F6A61E"/>
    <a:srgbClr val="FBD12A"/>
    <a:srgbClr val="01A1DD"/>
    <a:srgbClr val="1B3764"/>
    <a:srgbClr val="C4C4C4"/>
    <a:srgbClr val="89898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4586" autoAdjust="0"/>
    <p:restoredTop sz="86452" autoAdjust="0"/>
  </p:normalViewPr>
  <p:slideViewPr>
    <p:cSldViewPr snapToGrid="0">
      <p:cViewPr varScale="1">
        <p:scale>
          <a:sx n="68" d="100"/>
          <a:sy n="68" d="100"/>
        </p:scale>
        <p:origin x="396" y="60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-1376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>
      <p:cViewPr varScale="1">
        <p:scale>
          <a:sx n="121" d="100"/>
          <a:sy n="121" d="100"/>
        </p:scale>
        <p:origin x="5020" y="9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0F75AEF-6AF8-074D-A4DB-F71FD6F9C37D}" type="datetimeFigureOut">
              <a:rPr lang="en-US" smtClean="0"/>
              <a:t>2/10/2022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D5D9A6D-5233-6641-90BA-8328590F05D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85469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AAE85D-3A3F-7B46-A18E-DF160D9D2CC7}" type="datetimeFigureOut">
              <a:rPr lang="en-US" smtClean="0"/>
              <a:t>2/10/2022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0DDA35F-9E58-5D40-92C1-D8C7631003B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031015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0DDA35F-9E58-5D40-92C1-D8C7631003B0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59202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0DDA35F-9E58-5D40-92C1-D8C7631003B0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919922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0DDA35F-9E58-5D40-92C1-D8C7631003B0}" type="slidenum">
              <a:rPr lang="en-US" smtClean="0"/>
              <a:t>42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62378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urse/Lesson Out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13" name="Picture 12" descr="course outline graphic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580888"/>
            <a:ext cx="12192000" cy="896112"/>
          </a:xfrm>
          <a:prstGeom prst="rect">
            <a:avLst/>
          </a:prstGeom>
        </p:spPr>
      </p:pic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455900" y="1302040"/>
            <a:ext cx="11280200" cy="4131352"/>
          </a:xfrm>
          <a:prstGeom prst="rect">
            <a:avLst/>
          </a:prstGeom>
        </p:spPr>
        <p:txBody>
          <a:bodyPr/>
          <a:lstStyle>
            <a:lvl1pPr marL="233363" marR="0" indent="-233363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800" baseline="0"/>
            </a:lvl1pPr>
            <a:lvl2pPr marL="233363" marR="0" indent="-233363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600" baseline="0"/>
            </a:lvl2pPr>
            <a:lvl3pPr marL="233363" marR="0" indent="-233363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400"/>
            </a:lvl3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Click to edit Master text styles</a:t>
            </a:r>
          </a:p>
          <a:p>
            <a:pPr marL="3429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342900" marR="0" lvl="2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455901" y="100270"/>
            <a:ext cx="10821699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Course/Lesson outline</a:t>
            </a:r>
          </a:p>
        </p:txBody>
      </p:sp>
    </p:spTree>
    <p:extLst>
      <p:ext uri="{BB962C8B-B14F-4D97-AF65-F5344CB8AC3E}">
        <p14:creationId xmlns:p14="http://schemas.microsoft.com/office/powerpoint/2010/main" val="12749071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lossary Terms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6E353B-495C-4B36-B7B9-BDB47B8D29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AFE95E1-3B2D-4F7F-8B4B-E56698179A3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Text Placeholder 12">
            <a:extLst>
              <a:ext uri="{FF2B5EF4-FFF2-40B4-BE49-F238E27FC236}">
                <a16:creationId xmlns:a16="http://schemas.microsoft.com/office/drawing/2014/main" id="{D5A58856-F166-4DAD-97B3-888D3997E4D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914400" y="3429000"/>
            <a:ext cx="10363200" cy="762000"/>
          </a:xfrm>
        </p:spPr>
        <p:txBody>
          <a:bodyPr/>
          <a:lstStyle>
            <a:lvl1pPr marL="0" indent="0" algn="l" defTabSz="457200" rtl="0" eaLnBrk="1" latinLnBrk="0" hangingPunct="1">
              <a:spcBef>
                <a:spcPts val="8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2pPr>
            <a:lvl3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3pPr>
            <a:lvl4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4pPr>
            <a:lvl5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Term: definition. (Format “term” in bold.)</a:t>
            </a:r>
          </a:p>
        </p:txBody>
      </p:sp>
      <p:pic>
        <p:nvPicPr>
          <p:cNvPr id="6" name="Picture 5" descr="Text&#10;&#10;Description automatically generated with low confidence">
            <a:extLst>
              <a:ext uri="{FF2B5EF4-FFF2-40B4-BE49-F238E27FC236}">
                <a16:creationId xmlns:a16="http://schemas.microsoft.com/office/drawing/2014/main" id="{DA1BAF57-126D-0845-A733-BBE5F1C5644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334000" y="1780459"/>
            <a:ext cx="1524000" cy="13437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599738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nds-On Activi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455900" y="1302040"/>
            <a:ext cx="11280200" cy="4920960"/>
          </a:xfrm>
          <a:prstGeom prst="rect">
            <a:avLst/>
          </a:prstGeom>
        </p:spPr>
        <p:txBody>
          <a:bodyPr/>
          <a:lstStyle>
            <a:lvl1pPr marL="233363" marR="0" indent="-233363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800" baseline="0"/>
            </a:lvl1pPr>
            <a:lvl2pPr marL="233363" marR="0" indent="-233363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600" baseline="0"/>
            </a:lvl2pPr>
            <a:lvl3pPr marL="233363" marR="0" indent="-233363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lvl3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Click to edit Master text styles</a:t>
            </a:r>
          </a:p>
          <a:p>
            <a:pPr marL="3429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342900" marR="0" lvl="2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455901" y="100270"/>
            <a:ext cx="10821699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defRPr/>
            </a:lvl1pPr>
          </a:lstStyle>
          <a:p>
            <a:r>
              <a:rPr lang="en-US" dirty="0"/>
              <a:t>Click to add Activity title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9563D8FB-F616-A141-BA60-05CD722139B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10210800" y="5034665"/>
            <a:ext cx="1646638" cy="15285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894514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nds-On Activity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F915AE6-89DC-4B00-95C2-C09677B47DC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62000" y="4512823"/>
            <a:ext cx="10668000" cy="611187"/>
          </a:xfrm>
        </p:spPr>
        <p:txBody>
          <a:bodyPr/>
          <a:lstStyle>
            <a:lvl1pPr marL="0" indent="0" algn="ctr">
              <a:buNone/>
              <a:defRPr sz="28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Click to add Activity title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249395E-254B-4DF4-AD8F-137598C79946}"/>
              </a:ext>
            </a:extLst>
          </p:cNvPr>
          <p:cNvSpPr txBox="1"/>
          <p:nvPr userDrawn="1"/>
        </p:nvSpPr>
        <p:spPr>
          <a:xfrm>
            <a:off x="455901" y="291743"/>
            <a:ext cx="105116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  <a:latin typeface="Calibri" panose="020F0502020204030204" pitchFamily="34" charset="0"/>
              </a:rPr>
              <a:t>Activity</a:t>
            </a:r>
          </a:p>
        </p:txBody>
      </p:sp>
      <p:pic>
        <p:nvPicPr>
          <p:cNvPr id="12" name="Picture 11" descr="bottom graphic.png">
            <a:extLst>
              <a:ext uri="{FF2B5EF4-FFF2-40B4-BE49-F238E27FC236}">
                <a16:creationId xmlns:a16="http://schemas.microsoft.com/office/drawing/2014/main" id="{C4E4A9A1-6CA7-4F15-AE41-4322B294710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19800"/>
            <a:ext cx="12192000" cy="4572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DDCDD523-54D1-CD4E-AACE-95136B63F7F6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4724400" y="1817870"/>
            <a:ext cx="2743199" cy="25464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00146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inds-On Activi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455901" y="100270"/>
            <a:ext cx="10821699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defRPr/>
            </a:lvl1pPr>
          </a:lstStyle>
          <a:p>
            <a:r>
              <a:rPr lang="en-US" dirty="0"/>
              <a:t>Click to add Activity title</a:t>
            </a: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855A9553-962E-4240-844E-734EAAE4231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5900" y="1302040"/>
            <a:ext cx="11280200" cy="4920960"/>
          </a:xfrm>
          <a:prstGeom prst="rect">
            <a:avLst/>
          </a:prstGeom>
        </p:spPr>
        <p:txBody>
          <a:bodyPr/>
          <a:lstStyle>
            <a:lvl1pPr marL="233363" marR="0" indent="-233363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800" baseline="0"/>
            </a:lvl1pPr>
            <a:lvl2pPr marL="233363" marR="0" indent="-233363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600" baseline="0"/>
            </a:lvl2pPr>
            <a:lvl3pPr marL="233363" marR="0" indent="-233363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lvl3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Click to edit Master text styles</a:t>
            </a:r>
          </a:p>
          <a:p>
            <a:pPr marL="3429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342900" marR="0" lvl="2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D1A4FA53-9C9D-FD41-B6C8-250E899E368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10287000" y="5029200"/>
            <a:ext cx="1523999" cy="1478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578445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inds-On Activity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F915AE6-89DC-4B00-95C2-C09677B47DC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62000" y="4512823"/>
            <a:ext cx="10668000" cy="611187"/>
          </a:xfrm>
        </p:spPr>
        <p:txBody>
          <a:bodyPr/>
          <a:lstStyle>
            <a:lvl1pPr marL="0" indent="0" algn="ctr">
              <a:buNone/>
              <a:defRPr sz="28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Click to add Activity title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249395E-254B-4DF4-AD8F-137598C79946}"/>
              </a:ext>
            </a:extLst>
          </p:cNvPr>
          <p:cNvSpPr txBox="1"/>
          <p:nvPr userDrawn="1"/>
        </p:nvSpPr>
        <p:spPr>
          <a:xfrm>
            <a:off x="455901" y="291743"/>
            <a:ext cx="105116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  <a:latin typeface="Calibri" panose="020F0502020204030204" pitchFamily="34" charset="0"/>
              </a:rPr>
              <a:t>Activity</a:t>
            </a:r>
          </a:p>
        </p:txBody>
      </p:sp>
      <p:pic>
        <p:nvPicPr>
          <p:cNvPr id="8" name="Picture 7" descr="bottom graphic.png">
            <a:extLst>
              <a:ext uri="{FF2B5EF4-FFF2-40B4-BE49-F238E27FC236}">
                <a16:creationId xmlns:a16="http://schemas.microsoft.com/office/drawing/2014/main" id="{7FA1B561-FD09-4177-BEFF-5AE0DBC8A7D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19800"/>
            <a:ext cx="12192000" cy="4572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3CF6A015-2A93-3241-99D6-E32A4EDC3364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4781463" y="1828800"/>
            <a:ext cx="2629074" cy="2551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22116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flective Ques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bubbles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379" t="67295"/>
          <a:stretch/>
        </p:blipFill>
        <p:spPr>
          <a:xfrm>
            <a:off x="8763000" y="4980200"/>
            <a:ext cx="3443722" cy="1910931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139B97F-4B6B-4623-8514-D7FD629FE24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55900" y="1302042"/>
            <a:ext cx="11280200" cy="4525963"/>
          </a:xfrm>
        </p:spPr>
        <p:txBody>
          <a:bodyPr/>
          <a:lstStyle>
            <a:lvl1pPr>
              <a:spcAft>
                <a:spcPts val="2400"/>
              </a:spcAft>
              <a:buFont typeface="+mj-lt"/>
              <a:buAutoNum type="arabicPeriod"/>
              <a:defRPr sz="2000"/>
            </a:lvl1pPr>
            <a:lvl2pPr marL="800100" indent="-342900">
              <a:buFont typeface="+mj-lt"/>
              <a:buAutoNum type="arabicPeriod"/>
              <a:defRPr/>
            </a:lvl2pPr>
            <a:lvl3pPr marL="1257300" indent="-342900">
              <a:buFont typeface="+mj-lt"/>
              <a:buAutoNum type="arabicPeriod"/>
              <a:defRPr/>
            </a:lvl3pPr>
            <a:lvl4pPr marL="1828800" indent="-457200">
              <a:buFont typeface="+mj-lt"/>
              <a:buAutoNum type="arabicPeriod"/>
              <a:defRPr/>
            </a:lvl4pPr>
            <a:lvl5pPr marL="2286000" indent="-457200">
              <a:buFont typeface="+mj-lt"/>
              <a:buAutoNum type="arabicPeriod"/>
              <a:defRPr/>
            </a:lvl5pPr>
          </a:lstStyle>
          <a:p>
            <a:pPr lvl="0"/>
            <a:r>
              <a:rPr lang="en-US" dirty="0"/>
              <a:t>Insert Question #1</a:t>
            </a:r>
          </a:p>
          <a:p>
            <a:pPr lvl="0"/>
            <a:r>
              <a:rPr lang="en-US" dirty="0"/>
              <a:t>Insert Question #2</a:t>
            </a:r>
          </a:p>
          <a:p>
            <a:pPr lvl="0"/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0A4E754-7F02-4770-8121-961E43A23B05}"/>
              </a:ext>
            </a:extLst>
          </p:cNvPr>
          <p:cNvSpPr txBox="1"/>
          <p:nvPr userDrawn="1"/>
        </p:nvSpPr>
        <p:spPr>
          <a:xfrm>
            <a:off x="455901" y="291743"/>
            <a:ext cx="105116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  <a:latin typeface="Calibri" panose="020F0502020204030204" pitchFamily="34" charset="0"/>
              </a:rPr>
              <a:t>Reflective Questions</a:t>
            </a:r>
          </a:p>
        </p:txBody>
      </p:sp>
    </p:spTree>
    <p:extLst>
      <p:ext uri="{BB962C8B-B14F-4D97-AF65-F5344CB8AC3E}">
        <p14:creationId xmlns:p14="http://schemas.microsoft.com/office/powerpoint/2010/main" val="334124333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503607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_No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C8193AA2-F1FD-415B-809F-52E7D4576B38}"/>
              </a:ext>
            </a:extLst>
          </p:cNvPr>
          <p:cNvSpPr/>
          <p:nvPr userDrawn="1"/>
        </p:nvSpPr>
        <p:spPr>
          <a:xfrm>
            <a:off x="0" y="1"/>
            <a:ext cx="12192000" cy="979749"/>
          </a:xfrm>
          <a:prstGeom prst="rect">
            <a:avLst/>
          </a:prstGeom>
          <a:solidFill>
            <a:schemeClr val="bg2"/>
          </a:solidFill>
          <a:ln w="28575" cap="flat" cmpd="sng" algn="ctr">
            <a:solidFill>
              <a:schemeClr val="bg1"/>
            </a:solidFill>
            <a:prstDash val="solid"/>
          </a:ln>
          <a:effectLst/>
        </p:spPr>
        <p:txBody>
          <a:bodyPr rtlCol="0" anchor="ctr"/>
          <a:lstStyle/>
          <a:p>
            <a:pPr algn="ctr" defTabSz="914400"/>
            <a:endParaRPr lang="en-US" sz="1100" b="1" kern="0" dirty="0">
              <a:solidFill>
                <a:srgbClr val="FF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91946599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 Fil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455900" y="1302040"/>
            <a:ext cx="11280200" cy="4920960"/>
          </a:xfrm>
          <a:prstGeom prst="rect">
            <a:avLst/>
          </a:prstGeom>
        </p:spPr>
        <p:txBody>
          <a:bodyPr/>
          <a:lstStyle>
            <a:lvl1pPr marL="233363" marR="0" indent="-233363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800" baseline="0"/>
            </a:lvl1pPr>
            <a:lvl2pPr marL="233363" marR="0" indent="-233363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600" baseline="0"/>
            </a:lvl2pPr>
            <a:lvl3pPr marL="233363" marR="0" indent="-233363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lvl3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Click to edit Master text styles</a:t>
            </a:r>
          </a:p>
          <a:p>
            <a:pPr marL="3429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342900" marR="0" lvl="2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455901" y="100270"/>
            <a:ext cx="10821699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add title</a:t>
            </a:r>
          </a:p>
        </p:txBody>
      </p:sp>
    </p:spTree>
    <p:extLst>
      <p:ext uri="{BB962C8B-B14F-4D97-AF65-F5344CB8AC3E}">
        <p14:creationId xmlns:p14="http://schemas.microsoft.com/office/powerpoint/2010/main" val="334156677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3"/>
            <a:ext cx="5384800" cy="4525963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3"/>
            <a:ext cx="5384800" cy="4525963"/>
          </a:xfrm>
        </p:spPr>
        <p:txBody>
          <a:bodyPr>
            <a:no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99722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963084" y="3480786"/>
            <a:ext cx="10363200" cy="1362075"/>
          </a:xfrm>
        </p:spPr>
        <p:txBody>
          <a:bodyPr anchor="t"/>
          <a:lstStyle>
            <a:lvl1pPr algn="ctr">
              <a:defRPr sz="4000" b="0" cap="none" baseline="0"/>
            </a:lvl1pPr>
          </a:lstStyle>
          <a:p>
            <a:r>
              <a:rPr lang="en-US" dirty="0"/>
              <a:t>Click to add Topic title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963084" y="1980599"/>
            <a:ext cx="10363200" cy="1500187"/>
          </a:xfrm>
        </p:spPr>
        <p:txBody>
          <a:bodyPr anchor="b"/>
          <a:lstStyle>
            <a:lvl1pPr marL="0" indent="0" algn="ctr">
              <a:buNone/>
              <a:defRPr sz="4000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add "Topic [letter]"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5" name="Footer Placeholder 2">
            <a:extLst>
              <a:ext uri="{FF2B5EF4-FFF2-40B4-BE49-F238E27FC236}">
                <a16:creationId xmlns:a16="http://schemas.microsoft.com/office/drawing/2014/main" id="{8FDC4D2C-B4F5-41A9-ABFD-D19613EFB4E4}"/>
              </a:ext>
            </a:extLst>
          </p:cNvPr>
          <p:cNvSpPr txBox="1">
            <a:spLocks/>
          </p:cNvSpPr>
          <p:nvPr userDrawn="1"/>
        </p:nvSpPr>
        <p:spPr>
          <a:xfrm>
            <a:off x="103460" y="6455643"/>
            <a:ext cx="641994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0" latinLnBrk="0" hangingPunct="0">
              <a:defRPr lang="en-US" sz="1000" b="0" kern="1200" smtClean="0">
                <a:solidFill>
                  <a:srgbClr val="C4C4C4"/>
                </a:solidFill>
                <a:latin typeface="Arial"/>
                <a:ea typeface="+mn-ea"/>
                <a:cs typeface="Arial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C4C4C4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Copyright © 2022 Logical Operations, Inc. All rights reserved.</a:t>
            </a:r>
          </a:p>
        </p:txBody>
      </p:sp>
    </p:spTree>
    <p:extLst>
      <p:ext uri="{BB962C8B-B14F-4D97-AF65-F5344CB8AC3E}">
        <p14:creationId xmlns:p14="http://schemas.microsoft.com/office/powerpoint/2010/main" val="348448221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>
            <a:noAutofit/>
          </a:bodyPr>
          <a:lstStyle>
            <a:lvl1pPr marL="0" indent="0" algn="l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>
            <a:no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9" y="1535113"/>
            <a:ext cx="5389033" cy="639762"/>
          </a:xfrm>
        </p:spPr>
        <p:txBody>
          <a:bodyPr anchor="b">
            <a:no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9" y="2174875"/>
            <a:ext cx="5389033" cy="3951288"/>
          </a:xfrm>
        </p:spPr>
        <p:txBody>
          <a:bodyPr>
            <a:no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291690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3297" y="107462"/>
            <a:ext cx="10824303" cy="820616"/>
          </a:xfrm>
        </p:spPr>
        <p:txBody>
          <a:bodyPr anchor="ctr" anchorCtr="0">
            <a:noAutofit/>
          </a:bodyPr>
          <a:lstStyle>
            <a:lvl1pPr algn="l">
              <a:defRPr sz="2400" b="0"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1435103"/>
            <a:ext cx="6815667" cy="4691063"/>
          </a:xfrm>
        </p:spPr>
        <p:txBody>
          <a:bodyPr>
            <a:no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2" y="1435103"/>
            <a:ext cx="4011084" cy="4691063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720201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956904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1113694"/>
            <a:ext cx="7315200" cy="3770187"/>
          </a:xfrm>
        </p:spPr>
        <p:txBody>
          <a:bodyPr>
            <a:no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523642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307109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417662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 hasCustomPrompt="1"/>
          </p:nvPr>
        </p:nvSpPr>
        <p:spPr>
          <a:xfrm>
            <a:off x="8839200" y="1211385"/>
            <a:ext cx="2743200" cy="4914778"/>
          </a:xfrm>
        </p:spPr>
        <p:txBody>
          <a:bodyPr vert="eaVert"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1211385"/>
            <a:ext cx="8026400" cy="491477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67913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455900" y="1302040"/>
            <a:ext cx="11280200" cy="4920960"/>
          </a:xfrm>
          <a:prstGeom prst="rect">
            <a:avLst/>
          </a:prstGeom>
        </p:spPr>
        <p:txBody>
          <a:bodyPr/>
          <a:lstStyle>
            <a:lvl1pPr marL="233363" marR="0" indent="-233363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800" baseline="0"/>
            </a:lvl1pPr>
            <a:lvl2pPr marL="233363" marR="0" indent="-233363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600" baseline="0"/>
            </a:lvl2pPr>
            <a:lvl3pPr marL="233363" marR="0" indent="-233363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lvl3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Click to edit Master text styles</a:t>
            </a:r>
          </a:p>
          <a:p>
            <a:pPr marL="3429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342900" marR="0" lvl="2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455901" y="100270"/>
            <a:ext cx="10821699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add title</a:t>
            </a:r>
          </a:p>
        </p:txBody>
      </p:sp>
    </p:spTree>
    <p:extLst>
      <p:ext uri="{BB962C8B-B14F-4D97-AF65-F5344CB8AC3E}">
        <p14:creationId xmlns:p14="http://schemas.microsoft.com/office/powerpoint/2010/main" val="40968262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title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55788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ottom Fil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5" name="Picture 4" descr="bottom graphic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19800"/>
            <a:ext cx="12192000" cy="457200"/>
          </a:xfrm>
          <a:prstGeom prst="rect">
            <a:avLst/>
          </a:prstGeom>
        </p:spPr>
      </p:pic>
      <p:sp>
        <p:nvSpPr>
          <p:cNvPr id="9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455901" y="100270"/>
            <a:ext cx="10821699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add title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455900" y="1302043"/>
            <a:ext cx="11280200" cy="4481345"/>
          </a:xfrm>
          <a:prstGeom prst="rect">
            <a:avLst/>
          </a:prstGeom>
        </p:spPr>
        <p:txBody>
          <a:bodyPr/>
          <a:lstStyle>
            <a:lvl1pPr marL="233363" marR="0" indent="-233363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800" baseline="0"/>
            </a:lvl1pPr>
            <a:lvl2pPr marL="233363" marR="0" indent="-233363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600" baseline="0"/>
            </a:lvl2pPr>
            <a:lvl3pPr marL="233363" marR="0" indent="-233363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lvl3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Click to edit Master text styles</a:t>
            </a:r>
          </a:p>
          <a:p>
            <a:pPr marL="3429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342900" marR="0" lvl="2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1886161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rner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455901" y="100270"/>
            <a:ext cx="10821699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add title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455900" y="1302043"/>
            <a:ext cx="11280200" cy="4481345"/>
          </a:xfrm>
          <a:prstGeom prst="rect">
            <a:avLst/>
          </a:prstGeom>
        </p:spPr>
        <p:txBody>
          <a:bodyPr/>
          <a:lstStyle>
            <a:lvl1pPr marL="233363" marR="0" indent="-233363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800" baseline="0"/>
            </a:lvl1pPr>
            <a:lvl2pPr marL="233363" marR="0" indent="-233363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600" baseline="0"/>
            </a:lvl2pPr>
            <a:lvl3pPr marL="233363" marR="0" indent="-233363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lvl3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Click to edit Master text styles</a:t>
            </a:r>
          </a:p>
          <a:p>
            <a:pPr marL="3429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342900" marR="0" lvl="2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</p:txBody>
      </p:sp>
      <p:pic>
        <p:nvPicPr>
          <p:cNvPr id="8" name="Picture 7" descr="choice blocks-02.png">
            <a:extLst>
              <a:ext uri="{FF2B5EF4-FFF2-40B4-BE49-F238E27FC236}">
                <a16:creationId xmlns:a16="http://schemas.microsoft.com/office/drawing/2014/main" id="{6B4ACE13-3355-4781-B102-899B69DF7A4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333" t="62222"/>
          <a:stretch/>
        </p:blipFill>
        <p:spPr>
          <a:xfrm>
            <a:off x="9657228" y="4648200"/>
            <a:ext cx="2534771" cy="2209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20251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lossary Term Defini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455900" y="1938496"/>
            <a:ext cx="11280200" cy="4386103"/>
          </a:xfrm>
          <a:prstGeom prst="rect">
            <a:avLst/>
          </a:prstGeom>
        </p:spPr>
        <p:txBody>
          <a:bodyPr/>
          <a:lstStyle>
            <a:lvl1pPr marL="233363" marR="0" indent="-233363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800" baseline="0"/>
            </a:lvl1pPr>
            <a:lvl2pPr marL="233363" marR="0" indent="-233363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600" baseline="0"/>
            </a:lvl2pPr>
            <a:lvl3pPr marL="233363" marR="0" indent="-233363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lvl3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Click to edit Master text styles</a:t>
            </a:r>
          </a:p>
          <a:p>
            <a:pPr marL="3429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342900" marR="0" lvl="2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455901" y="100270"/>
            <a:ext cx="10821699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add title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8FB19520-E82C-4B3B-A166-692B3551D13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981200" y="1060688"/>
            <a:ext cx="9601200" cy="762000"/>
          </a:xfrm>
        </p:spPr>
        <p:txBody>
          <a:bodyPr/>
          <a:lstStyle>
            <a:lvl1pPr marL="0" indent="0" algn="l" defTabSz="457200" rtl="0" eaLnBrk="1" latinLnBrk="0" hangingPunct="1">
              <a:spcBef>
                <a:spcPts val="800"/>
              </a:spcBef>
              <a:buClr>
                <a:schemeClr val="accent1"/>
              </a:buClr>
              <a:buFont typeface="Arial"/>
              <a:buNone/>
              <a:defRPr lang="en-US" sz="1800" b="0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2pPr>
            <a:lvl3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3pPr>
            <a:lvl4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4pPr>
            <a:lvl5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Term: definition. (Format “term” in bold.)</a:t>
            </a:r>
          </a:p>
        </p:txBody>
      </p:sp>
      <p:pic>
        <p:nvPicPr>
          <p:cNvPr id="9" name="Picture 8" descr="Text&#10;&#10;Description automatically generated with low confidence">
            <a:extLst>
              <a:ext uri="{FF2B5EF4-FFF2-40B4-BE49-F238E27FC236}">
                <a16:creationId xmlns:a16="http://schemas.microsoft.com/office/drawing/2014/main" id="{41E47849-FF6A-6F4D-B1D5-786219E9FD3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38200" y="990600"/>
            <a:ext cx="950641" cy="838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4620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lossary Term Blank for Fig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455901" y="100270"/>
            <a:ext cx="10821699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add title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8FB19520-E82C-4B3B-A166-692B3551D13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981200" y="1060688"/>
            <a:ext cx="9601200" cy="762000"/>
          </a:xfrm>
        </p:spPr>
        <p:txBody>
          <a:bodyPr/>
          <a:lstStyle>
            <a:lvl1pPr marL="0" indent="0" algn="l" defTabSz="457200" rtl="0" eaLnBrk="1" latinLnBrk="0" hangingPunct="1">
              <a:spcBef>
                <a:spcPts val="800"/>
              </a:spcBef>
              <a:buClr>
                <a:schemeClr val="accent1"/>
              </a:buClr>
              <a:buFont typeface="Arial"/>
              <a:buNone/>
              <a:defRPr lang="en-US" sz="1800" b="0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2pPr>
            <a:lvl3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3pPr>
            <a:lvl4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4pPr>
            <a:lvl5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Term: definition. (Format “term” in bold.)</a:t>
            </a:r>
          </a:p>
        </p:txBody>
      </p:sp>
      <p:pic>
        <p:nvPicPr>
          <p:cNvPr id="7" name="Picture 6" descr="Text&#10;&#10;Description automatically generated with low confidence">
            <a:extLst>
              <a:ext uri="{FF2B5EF4-FFF2-40B4-BE49-F238E27FC236}">
                <a16:creationId xmlns:a16="http://schemas.microsoft.com/office/drawing/2014/main" id="{E6AF446B-7CFD-6648-9F86-7B714958FC6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38200" y="990600"/>
            <a:ext cx="950641" cy="838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61684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lossary Term Definition with Corner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455901" y="100270"/>
            <a:ext cx="10821699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add title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8FB19520-E82C-4B3B-A166-692B3551D13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981200" y="1060688"/>
            <a:ext cx="9601200" cy="762000"/>
          </a:xfrm>
        </p:spPr>
        <p:txBody>
          <a:bodyPr/>
          <a:lstStyle>
            <a:lvl1pPr marL="0" indent="0" algn="l" defTabSz="457200" rtl="0" eaLnBrk="1" latinLnBrk="0" hangingPunct="1">
              <a:spcBef>
                <a:spcPts val="8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2pPr>
            <a:lvl3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3pPr>
            <a:lvl4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4pPr>
            <a:lvl5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Term: definition. (Format “term” in bold.)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455902" y="2124194"/>
            <a:ext cx="11280201" cy="4013200"/>
          </a:xfrm>
          <a:prstGeom prst="rect">
            <a:avLst/>
          </a:prstGeom>
        </p:spPr>
        <p:txBody>
          <a:bodyPr/>
          <a:lstStyle>
            <a:lvl1pPr marL="233363" marR="0" indent="-233363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800" baseline="0"/>
            </a:lvl1pPr>
            <a:lvl2pPr marL="233363" marR="0" indent="-233363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600" baseline="0"/>
            </a:lvl2pPr>
            <a:lvl3pPr marL="233363" marR="0" indent="-233363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lvl3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Click to edit Master text styles</a:t>
            </a:r>
          </a:p>
          <a:p>
            <a:pPr marL="3429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342900" marR="0" lvl="2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</p:txBody>
      </p:sp>
      <p:pic>
        <p:nvPicPr>
          <p:cNvPr id="9" name="Picture 8" descr="choice blocks-02.png">
            <a:extLst>
              <a:ext uri="{FF2B5EF4-FFF2-40B4-BE49-F238E27FC236}">
                <a16:creationId xmlns:a16="http://schemas.microsoft.com/office/drawing/2014/main" id="{C5845DEC-FBB0-0640-9CCE-DD53C8BFE7F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333" t="62222"/>
          <a:stretch/>
        </p:blipFill>
        <p:spPr>
          <a:xfrm>
            <a:off x="9657228" y="4648200"/>
            <a:ext cx="2534771" cy="2209800"/>
          </a:xfrm>
          <a:prstGeom prst="rect">
            <a:avLst/>
          </a:prstGeom>
        </p:spPr>
      </p:pic>
      <p:pic>
        <p:nvPicPr>
          <p:cNvPr id="12" name="Picture 11" descr="Text&#10;&#10;Description automatically generated with low confidence">
            <a:extLst>
              <a:ext uri="{FF2B5EF4-FFF2-40B4-BE49-F238E27FC236}">
                <a16:creationId xmlns:a16="http://schemas.microsoft.com/office/drawing/2014/main" id="{FDC120C7-C7AD-5B48-B43E-CEA49F2A537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838200" y="990600"/>
            <a:ext cx="950641" cy="838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56268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A094B72B-F5CD-E74F-BC5A-2B694B5D84EF}"/>
              </a:ext>
            </a:extLst>
          </p:cNvPr>
          <p:cNvPicPr>
            <a:picLocks noChangeAspect="1"/>
          </p:cNvPicPr>
          <p:nvPr userDrawn="1"/>
        </p:nvPicPr>
        <p:blipFill>
          <a:blip r:embed="rId26"/>
          <a:stretch>
            <a:fillRect/>
          </a:stretch>
        </p:blipFill>
        <p:spPr>
          <a:xfrm>
            <a:off x="0" y="0"/>
            <a:ext cx="12179300" cy="9398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5901" y="100270"/>
            <a:ext cx="10821699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5900" y="1307130"/>
            <a:ext cx="11280203" cy="49354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094112" y="644547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rgbClr val="C4C4C4"/>
                </a:solidFill>
                <a:latin typeface="Arial"/>
                <a:cs typeface="Arial"/>
              </a:defRPr>
            </a:lvl1pPr>
          </a:lstStyle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Footer Placeholder 2"/>
          <p:cNvSpPr txBox="1">
            <a:spLocks/>
          </p:cNvSpPr>
          <p:nvPr/>
        </p:nvSpPr>
        <p:spPr>
          <a:xfrm>
            <a:off x="103460" y="6455643"/>
            <a:ext cx="641994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0" latinLnBrk="0" hangingPunct="0">
              <a:defRPr lang="en-US" sz="1000" b="0" kern="1200" smtClean="0">
                <a:solidFill>
                  <a:srgbClr val="C4C4C4"/>
                </a:solidFill>
                <a:latin typeface="Arial"/>
                <a:ea typeface="+mn-ea"/>
                <a:cs typeface="Arial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C4C4C4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Copyright © 2022 Logical Operations, Inc. All rights reserved.</a:t>
            </a:r>
          </a:p>
        </p:txBody>
      </p:sp>
    </p:spTree>
    <p:extLst>
      <p:ext uri="{BB962C8B-B14F-4D97-AF65-F5344CB8AC3E}">
        <p14:creationId xmlns:p14="http://schemas.microsoft.com/office/powerpoint/2010/main" val="2938328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9" r:id="rId1"/>
    <p:sldLayoutId id="2147483825" r:id="rId2"/>
    <p:sldLayoutId id="2147483800" r:id="rId3"/>
    <p:sldLayoutId id="2147483810" r:id="rId4"/>
    <p:sldLayoutId id="2147483801" r:id="rId5"/>
    <p:sldLayoutId id="2147483802" r:id="rId6"/>
    <p:sldLayoutId id="2147483818" r:id="rId7"/>
    <p:sldLayoutId id="2147483822" r:id="rId8"/>
    <p:sldLayoutId id="2147483819" r:id="rId9"/>
    <p:sldLayoutId id="2147483826" r:id="rId10"/>
    <p:sldLayoutId id="2147483816" r:id="rId11"/>
    <p:sldLayoutId id="2147483823" r:id="rId12"/>
    <p:sldLayoutId id="2147483817" r:id="rId13"/>
    <p:sldLayoutId id="2147483821" r:id="rId14"/>
    <p:sldLayoutId id="2147483804" r:id="rId15"/>
    <p:sldLayoutId id="2147483811" r:id="rId16"/>
    <p:sldLayoutId id="2147483824" r:id="rId17"/>
    <p:sldLayoutId id="2147483827" r:id="rId18"/>
    <p:sldLayoutId id="2147483808" r:id="rId19"/>
    <p:sldLayoutId id="2147483809" r:id="rId20"/>
    <p:sldLayoutId id="2147483812" r:id="rId21"/>
    <p:sldLayoutId id="2147483813" r:id="rId22"/>
    <p:sldLayoutId id="2147483814" r:id="rId23"/>
    <p:sldLayoutId id="2147483815" r:id="rId24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2400" kern="1200">
          <a:solidFill>
            <a:schemeClr val="bg1"/>
          </a:solidFill>
          <a:latin typeface="+mj-lt"/>
          <a:ea typeface="+mj-ea"/>
          <a:cs typeface="Calibri" panose="020F0502020204030204" pitchFamily="34" charset="0"/>
        </a:defRPr>
      </a:lvl1pPr>
    </p:titleStyle>
    <p:bodyStyle>
      <a:lvl1pPr marL="233363" indent="-233363" algn="l" defTabSz="457200" rtl="0" eaLnBrk="1" latinLnBrk="0" hangingPunct="1">
        <a:spcBef>
          <a:spcPct val="20000"/>
        </a:spcBef>
        <a:buClr>
          <a:schemeClr val="accent1"/>
        </a:buClr>
        <a:buFont typeface="Arial"/>
        <a:buChar char="•"/>
        <a:tabLst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690563" indent="-233363" algn="l" defTabSz="457200" rtl="0" eaLnBrk="1" latinLnBrk="0" hangingPunct="1">
        <a:spcBef>
          <a:spcPct val="20000"/>
        </a:spcBef>
        <a:buClr>
          <a:schemeClr val="accent1"/>
        </a:buClr>
        <a:buFont typeface="Arial"/>
        <a:buChar char="•"/>
        <a:tabLst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085850" indent="-171450" algn="l" defTabSz="457200" rtl="0" eaLnBrk="1" latinLnBrk="0" hangingPunct="1">
        <a:spcBef>
          <a:spcPct val="20000"/>
        </a:spcBef>
        <a:buClr>
          <a:schemeClr val="accent1"/>
        </a:buClr>
        <a:buFont typeface="Arial"/>
        <a:buChar char="•"/>
        <a:tabLst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7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4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4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4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Relationship Id="rId4" Type="http://schemas.microsoft.com/office/2007/relationships/hdphoto" Target="../media/hdphoto1.wdp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1</a:t>
            </a:fld>
            <a:endParaRPr lang="en-US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EDA342A-9FB8-5047-81FB-CF4078E53577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455900" y="1302040"/>
            <a:ext cx="11280200" cy="4131352"/>
          </a:xfrm>
        </p:spPr>
        <p:txBody>
          <a:bodyPr/>
          <a:lstStyle/>
          <a:p>
            <a:r>
              <a:rPr lang="en-US" dirty="0"/>
              <a:t>Manage Passwords and Sign-In Options</a:t>
            </a:r>
          </a:p>
          <a:p>
            <a:r>
              <a:rPr lang="en-US" dirty="0"/>
              <a:t>Manage Windows Security</a:t>
            </a:r>
          </a:p>
          <a:p>
            <a:r>
              <a:rPr lang="en-US" dirty="0"/>
              <a:t>Manage Windows Updates</a:t>
            </a:r>
          </a:p>
          <a:p>
            <a:r>
              <a:rPr lang="en-US" dirty="0"/>
              <a:t>Use Other Security Features</a:t>
            </a: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0D35ED09-2704-1146-88AC-44FCB11C76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Securing Your Computer</a:t>
            </a:r>
          </a:p>
        </p:txBody>
      </p:sp>
    </p:spTree>
    <p:extLst>
      <p:ext uri="{BB962C8B-B14F-4D97-AF65-F5344CB8AC3E}">
        <p14:creationId xmlns:p14="http://schemas.microsoft.com/office/powerpoint/2010/main" val="356983911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296D719-F1BE-4B47-A307-C2B4FACA7B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4C3128-33A2-438B-AB27-6BE6C1E2E2D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Managing Sign-In Options</a:t>
            </a:r>
          </a:p>
        </p:txBody>
      </p:sp>
    </p:spTree>
    <p:extLst>
      <p:ext uri="{BB962C8B-B14F-4D97-AF65-F5344CB8AC3E}">
        <p14:creationId xmlns:p14="http://schemas.microsoft.com/office/powerpoint/2010/main" val="396982003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96FC5F-01DA-4EB5-911B-A1B2184504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Manage Windows Security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BE0EF96-8C6C-4DE8-8301-A25A14DE310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Topic B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7975B6A-6DD9-45F6-86C9-647DC72B23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167729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6FA18C-D124-4843-91A4-E73B45329A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Windows Security Settings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F01FA8B-E85E-473C-B6D1-274EE76991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12</a:t>
            </a:fld>
            <a:endParaRPr lang="en-US" dirty="0"/>
          </a:p>
        </p:txBody>
      </p:sp>
      <p:pic>
        <p:nvPicPr>
          <p:cNvPr id="4098" name="Picture 2">
            <a:extLst>
              <a:ext uri="{FF2B5EF4-FFF2-40B4-BE49-F238E27FC236}">
                <a16:creationId xmlns:a16="http://schemas.microsoft.com/office/drawing/2014/main" id="{8F35C0DC-138B-4AAD-9B39-537FA8956F9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2038" y="1225402"/>
            <a:ext cx="6787923" cy="54026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8386786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28E5C0-C298-401E-A576-26BFBEE50F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Virus &amp; Threat Protection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173BCA4-30C7-47B5-B84C-FA3BC73B87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13</a:t>
            </a:fld>
            <a:endParaRPr lang="en-US" dirty="0"/>
          </a:p>
        </p:txBody>
      </p:sp>
      <p:pic>
        <p:nvPicPr>
          <p:cNvPr id="5122" name="Picture 2">
            <a:extLst>
              <a:ext uri="{FF2B5EF4-FFF2-40B4-BE49-F238E27FC236}">
                <a16:creationId xmlns:a16="http://schemas.microsoft.com/office/drawing/2014/main" id="{C671B444-0FE3-4944-8D64-341C55477F4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40331" y="1313172"/>
            <a:ext cx="3652837" cy="5132301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915809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72827A-2936-4DA7-B36F-24567B8CF0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Microsoft Defender Antivirus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062642D-C597-421C-B6F9-BAA2808338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14</a:t>
            </a:fld>
            <a:endParaRPr lang="en-US" dirty="0"/>
          </a:p>
        </p:txBody>
      </p:sp>
      <p:pic>
        <p:nvPicPr>
          <p:cNvPr id="6146" name="Picture 2">
            <a:extLst>
              <a:ext uri="{FF2B5EF4-FFF2-40B4-BE49-F238E27FC236}">
                <a16:creationId xmlns:a16="http://schemas.microsoft.com/office/drawing/2014/main" id="{7AC5908E-80C2-4A80-87B6-16F73612D31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12238" y="1080225"/>
            <a:ext cx="4246872" cy="481148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>
            <a:extLst>
              <a:ext uri="{FF2B5EF4-FFF2-40B4-BE49-F238E27FC236}">
                <a16:creationId xmlns:a16="http://schemas.microsoft.com/office/drawing/2014/main" id="{EE1602C7-419E-4E44-AD66-320C3ED94C2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83049" y="3368040"/>
            <a:ext cx="3733800" cy="32099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4913998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6131CF-20E3-4600-9B42-5DCDC5F921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Account Protection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CF4C47A-61AC-4DAC-A830-CB2EA113BC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15</a:t>
            </a:fld>
            <a:endParaRPr lang="en-US" dirty="0"/>
          </a:p>
        </p:txBody>
      </p:sp>
      <p:pic>
        <p:nvPicPr>
          <p:cNvPr id="7170" name="Picture 2">
            <a:extLst>
              <a:ext uri="{FF2B5EF4-FFF2-40B4-BE49-F238E27FC236}">
                <a16:creationId xmlns:a16="http://schemas.microsoft.com/office/drawing/2014/main" id="{0B52E319-9838-4E9F-A175-0B942EF91E7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0444" y="1328465"/>
            <a:ext cx="4131808" cy="5207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0324833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ADB19A-9576-4326-9426-24C6CA873B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Firewall &amp; Network Protection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9E80C11-7D61-41A9-AE10-768C37C248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16</a:t>
            </a:fld>
            <a:endParaRPr lang="en-US" dirty="0"/>
          </a:p>
        </p:txBody>
      </p:sp>
      <p:pic>
        <p:nvPicPr>
          <p:cNvPr id="4" name="Content Placeholder 5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4F76C1BE-FD43-4445-A67B-903A9FA1F2D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02699" y="1347652"/>
            <a:ext cx="4018192" cy="492125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5" name="Rounded Rectangle 142">
            <a:extLst>
              <a:ext uri="{FF2B5EF4-FFF2-40B4-BE49-F238E27FC236}">
                <a16:creationId xmlns:a16="http://schemas.microsoft.com/office/drawing/2014/main" id="{F3383C9D-01B5-43C7-87E7-207A5A64505B}"/>
              </a:ext>
            </a:extLst>
          </p:cNvPr>
          <p:cNvSpPr/>
          <p:nvPr/>
        </p:nvSpPr>
        <p:spPr>
          <a:xfrm>
            <a:off x="6472920" y="4918800"/>
            <a:ext cx="3456217" cy="365125"/>
          </a:xfrm>
          <a:prstGeom prst="roundRect">
            <a:avLst/>
          </a:prstGeom>
          <a:gradFill flip="none" rotWithShape="0">
            <a:gsLst>
              <a:gs pos="0">
                <a:srgbClr val="FFFFFF">
                  <a:lumMod val="92000"/>
                </a:srgbClr>
              </a:gs>
              <a:gs pos="100000">
                <a:srgbClr val="FFFFFF"/>
              </a:gs>
            </a:gsLst>
            <a:lin ang="2700000" scaled="1"/>
            <a:tileRect/>
          </a:gradFill>
          <a:ln w="25400" cap="flat" cmpd="sng" algn="ctr">
            <a:noFill/>
            <a:prstDash val="solid"/>
          </a:ln>
          <a:effectLst>
            <a:outerShdw blurRad="38100" dist="25400" dir="2700000" sx="99000" sy="99000" algn="tl" rotWithShape="0">
              <a:prstClr val="black">
                <a:alpha val="75000"/>
              </a:prstClr>
            </a:outerShdw>
          </a:effectLst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Control Panel &gt; System and Security &gt; Windows Defender Firewall &gt; Allowed apps</a:t>
            </a:r>
          </a:p>
        </p:txBody>
      </p:sp>
      <p:sp>
        <p:nvSpPr>
          <p:cNvPr id="6" name="Line 313">
            <a:extLst>
              <a:ext uri="{FF2B5EF4-FFF2-40B4-BE49-F238E27FC236}">
                <a16:creationId xmlns:a16="http://schemas.microsoft.com/office/drawing/2014/main" id="{9AA092F1-8F3F-4DB4-A163-2D173BFF8D1F}"/>
              </a:ext>
            </a:extLst>
          </p:cNvPr>
          <p:cNvSpPr>
            <a:spLocks noChangeShapeType="1"/>
          </p:cNvSpPr>
          <p:nvPr/>
        </p:nvSpPr>
        <p:spPr bwMode="auto">
          <a:xfrm rot="10800000">
            <a:off x="3821699" y="5403172"/>
            <a:ext cx="498475" cy="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7" name="Line 315">
            <a:extLst>
              <a:ext uri="{FF2B5EF4-FFF2-40B4-BE49-F238E27FC236}">
                <a16:creationId xmlns:a16="http://schemas.microsoft.com/office/drawing/2014/main" id="{C3000885-1A99-445E-AB83-EDFEC5BD2D95}"/>
              </a:ext>
            </a:extLst>
          </p:cNvPr>
          <p:cNvSpPr>
            <a:spLocks noChangeShapeType="1"/>
          </p:cNvSpPr>
          <p:nvPr/>
        </p:nvSpPr>
        <p:spPr bwMode="auto">
          <a:xfrm>
            <a:off x="5931353" y="5146136"/>
            <a:ext cx="498475" cy="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8" name="Rounded Rectangle 142">
            <a:extLst>
              <a:ext uri="{FF2B5EF4-FFF2-40B4-BE49-F238E27FC236}">
                <a16:creationId xmlns:a16="http://schemas.microsoft.com/office/drawing/2014/main" id="{697A7719-38F2-4B69-A656-978490013ECC}"/>
              </a:ext>
            </a:extLst>
          </p:cNvPr>
          <p:cNvSpPr/>
          <p:nvPr/>
        </p:nvSpPr>
        <p:spPr>
          <a:xfrm>
            <a:off x="1552416" y="5157665"/>
            <a:ext cx="2240979" cy="382826"/>
          </a:xfrm>
          <a:prstGeom prst="roundRect">
            <a:avLst/>
          </a:prstGeom>
          <a:gradFill flip="none" rotWithShape="0">
            <a:gsLst>
              <a:gs pos="0">
                <a:srgbClr val="FFFFFF">
                  <a:lumMod val="92000"/>
                </a:srgbClr>
              </a:gs>
              <a:gs pos="100000">
                <a:srgbClr val="FFFFFF"/>
              </a:gs>
            </a:gsLst>
            <a:lin ang="2700000" scaled="1"/>
            <a:tileRect/>
          </a:gradFill>
          <a:ln w="25400" cap="flat" cmpd="sng" algn="ctr">
            <a:noFill/>
            <a:prstDash val="solid"/>
          </a:ln>
          <a:effectLst>
            <a:outerShdw blurRad="38100" dist="25400" dir="2700000" sx="99000" sy="99000" algn="tl" rotWithShape="0">
              <a:prstClr val="black">
                <a:alpha val="75000"/>
              </a:prstClr>
            </a:outerShdw>
          </a:effectLst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Settings &gt; Update &amp; Security &gt; Troubleshoot</a:t>
            </a:r>
          </a:p>
        </p:txBody>
      </p:sp>
      <p:sp>
        <p:nvSpPr>
          <p:cNvPr id="9" name="Rounded Rectangle 142">
            <a:extLst>
              <a:ext uri="{FF2B5EF4-FFF2-40B4-BE49-F238E27FC236}">
                <a16:creationId xmlns:a16="http://schemas.microsoft.com/office/drawing/2014/main" id="{31FF17EB-E420-4252-B6E3-061F1AC7FBE7}"/>
              </a:ext>
            </a:extLst>
          </p:cNvPr>
          <p:cNvSpPr/>
          <p:nvPr/>
        </p:nvSpPr>
        <p:spPr>
          <a:xfrm>
            <a:off x="6472920" y="5432289"/>
            <a:ext cx="3456217" cy="365125"/>
          </a:xfrm>
          <a:prstGeom prst="roundRect">
            <a:avLst/>
          </a:prstGeom>
          <a:gradFill flip="none" rotWithShape="0">
            <a:gsLst>
              <a:gs pos="0">
                <a:srgbClr val="FFFFFF">
                  <a:lumMod val="92000"/>
                </a:srgbClr>
              </a:gs>
              <a:gs pos="100000">
                <a:srgbClr val="FFFFFF"/>
              </a:gs>
            </a:gsLst>
            <a:lin ang="2700000" scaled="1"/>
            <a:tileRect/>
          </a:gradFill>
          <a:ln w="25400" cap="flat" cmpd="sng" algn="ctr">
            <a:noFill/>
            <a:prstDash val="solid"/>
          </a:ln>
          <a:effectLst>
            <a:outerShdw blurRad="38100" dist="25400" dir="2700000" sx="99000" sy="99000" algn="tl" rotWithShape="0">
              <a:prstClr val="black">
                <a:alpha val="75000"/>
              </a:prstClr>
            </a:outerShdw>
          </a:effectLst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Windows Security &gt; Settings &gt; Notifications</a:t>
            </a:r>
          </a:p>
        </p:txBody>
      </p:sp>
      <p:sp>
        <p:nvSpPr>
          <p:cNvPr id="10" name="Line 315">
            <a:extLst>
              <a:ext uri="{FF2B5EF4-FFF2-40B4-BE49-F238E27FC236}">
                <a16:creationId xmlns:a16="http://schemas.microsoft.com/office/drawing/2014/main" id="{FCB1F6F9-21E1-4B5C-88F7-711CABF09FD6}"/>
              </a:ext>
            </a:extLst>
          </p:cNvPr>
          <p:cNvSpPr>
            <a:spLocks noChangeShapeType="1"/>
          </p:cNvSpPr>
          <p:nvPr/>
        </p:nvSpPr>
        <p:spPr bwMode="auto">
          <a:xfrm>
            <a:off x="5931353" y="5659625"/>
            <a:ext cx="498475" cy="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1" name="Line 313">
            <a:extLst>
              <a:ext uri="{FF2B5EF4-FFF2-40B4-BE49-F238E27FC236}">
                <a16:creationId xmlns:a16="http://schemas.microsoft.com/office/drawing/2014/main" id="{2CCD9824-B868-4F10-9450-6F9580B7FF03}"/>
              </a:ext>
            </a:extLst>
          </p:cNvPr>
          <p:cNvSpPr>
            <a:spLocks noChangeShapeType="1"/>
          </p:cNvSpPr>
          <p:nvPr/>
        </p:nvSpPr>
        <p:spPr bwMode="auto">
          <a:xfrm rot="10800000">
            <a:off x="3821699" y="5934733"/>
            <a:ext cx="498475" cy="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2" name="Rounded Rectangle 142">
            <a:extLst>
              <a:ext uri="{FF2B5EF4-FFF2-40B4-BE49-F238E27FC236}">
                <a16:creationId xmlns:a16="http://schemas.microsoft.com/office/drawing/2014/main" id="{9A4AE8BA-9C52-422E-92E4-67C98E83E873}"/>
              </a:ext>
            </a:extLst>
          </p:cNvPr>
          <p:cNvSpPr/>
          <p:nvPr/>
        </p:nvSpPr>
        <p:spPr>
          <a:xfrm>
            <a:off x="1552416" y="5689226"/>
            <a:ext cx="2240979" cy="382826"/>
          </a:xfrm>
          <a:prstGeom prst="roundRect">
            <a:avLst/>
          </a:prstGeom>
          <a:gradFill flip="none" rotWithShape="0">
            <a:gsLst>
              <a:gs pos="0">
                <a:srgbClr val="FFFFFF">
                  <a:lumMod val="92000"/>
                </a:srgbClr>
              </a:gs>
              <a:gs pos="100000">
                <a:srgbClr val="FFFFFF"/>
              </a:gs>
            </a:gsLst>
            <a:lin ang="2700000" scaled="1"/>
            <a:tileRect/>
          </a:gradFill>
          <a:ln w="25400" cap="flat" cmpd="sng" algn="ctr">
            <a:noFill/>
            <a:prstDash val="solid"/>
          </a:ln>
          <a:effectLst>
            <a:outerShdw blurRad="38100" dist="25400" dir="2700000" sx="99000" sy="99000" algn="tl" rotWithShape="0">
              <a:prstClr val="black">
                <a:alpha val="75000"/>
              </a:prstClr>
            </a:outerShdw>
          </a:effectLst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Windows Defender Firewall with Advanced Security</a:t>
            </a:r>
          </a:p>
        </p:txBody>
      </p:sp>
      <p:sp>
        <p:nvSpPr>
          <p:cNvPr id="13" name="Rounded Rectangle 142">
            <a:extLst>
              <a:ext uri="{FF2B5EF4-FFF2-40B4-BE49-F238E27FC236}">
                <a16:creationId xmlns:a16="http://schemas.microsoft.com/office/drawing/2014/main" id="{E1BC205A-836D-4522-BFFE-9C9F98307DB7}"/>
              </a:ext>
            </a:extLst>
          </p:cNvPr>
          <p:cNvSpPr/>
          <p:nvPr/>
        </p:nvSpPr>
        <p:spPr>
          <a:xfrm>
            <a:off x="6472920" y="5935527"/>
            <a:ext cx="3456217" cy="365125"/>
          </a:xfrm>
          <a:prstGeom prst="roundRect">
            <a:avLst/>
          </a:prstGeom>
          <a:gradFill flip="none" rotWithShape="0">
            <a:gsLst>
              <a:gs pos="0">
                <a:srgbClr val="FFFFFF">
                  <a:lumMod val="92000"/>
                </a:srgbClr>
              </a:gs>
              <a:gs pos="100000">
                <a:srgbClr val="FFFFFF"/>
              </a:gs>
            </a:gsLst>
            <a:lin ang="2700000" scaled="1"/>
            <a:tileRect/>
          </a:gradFill>
          <a:ln w="25400" cap="flat" cmpd="sng" algn="ctr">
            <a:noFill/>
            <a:prstDash val="solid"/>
          </a:ln>
          <a:effectLst>
            <a:outerShdw blurRad="38100" dist="25400" dir="2700000" sx="99000" sy="99000" algn="tl" rotWithShape="0">
              <a:prstClr val="black">
                <a:alpha val="75000"/>
              </a:prstClr>
            </a:outerShdw>
          </a:effectLst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Control Panel &gt; System and Security &gt; Windows Defender Firewall &gt; Restore defaults</a:t>
            </a:r>
          </a:p>
        </p:txBody>
      </p:sp>
      <p:sp>
        <p:nvSpPr>
          <p:cNvPr id="14" name="Line 315">
            <a:extLst>
              <a:ext uri="{FF2B5EF4-FFF2-40B4-BE49-F238E27FC236}">
                <a16:creationId xmlns:a16="http://schemas.microsoft.com/office/drawing/2014/main" id="{693F3ACA-18B1-4BC8-9B43-57925A4079FC}"/>
              </a:ext>
            </a:extLst>
          </p:cNvPr>
          <p:cNvSpPr>
            <a:spLocks noChangeShapeType="1"/>
          </p:cNvSpPr>
          <p:nvPr/>
        </p:nvSpPr>
        <p:spPr bwMode="auto">
          <a:xfrm>
            <a:off x="5931353" y="6162863"/>
            <a:ext cx="498475" cy="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84132732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1930E1-211A-4136-8AEA-030FF441C0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Windows Defender Firewall with Advanced Security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7F7B701-D736-4111-B0C1-B00D260F47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17</a:t>
            </a:fld>
            <a:endParaRPr lang="en-US" dirty="0"/>
          </a:p>
        </p:txBody>
      </p:sp>
      <p:pic>
        <p:nvPicPr>
          <p:cNvPr id="4" name="Content Placeholder 5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5E236643-D9B1-43DF-BF60-4AC3D9F20F6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10889" y="1300119"/>
            <a:ext cx="8478140" cy="5145354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34785555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6D0221-B71D-4FED-A340-2543DD9C51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App &amp; Browser Control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443B406-AF26-40D4-90BF-066379FDB8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18</a:t>
            </a:fld>
            <a:endParaRPr lang="en-US" dirty="0"/>
          </a:p>
        </p:txBody>
      </p:sp>
      <p:pic>
        <p:nvPicPr>
          <p:cNvPr id="8194" name="Picture 2">
            <a:extLst>
              <a:ext uri="{FF2B5EF4-FFF2-40B4-BE49-F238E27FC236}">
                <a16:creationId xmlns:a16="http://schemas.microsoft.com/office/drawing/2014/main" id="{B0005566-066A-4D0D-8924-A7F8EACF65A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620"/>
          <a:stretch/>
        </p:blipFill>
        <p:spPr bwMode="auto">
          <a:xfrm>
            <a:off x="3356152" y="1058861"/>
            <a:ext cx="4696895" cy="538661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6208886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5274CC1-FC84-42CF-91E9-8C3FBE5900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19</a:t>
            </a:fld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5C656B1-38C5-4220-B254-6EA494DE5A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Device Security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1C63EDCB-A14B-4FF6-9E0C-0AA2C185D177}"/>
              </a:ext>
            </a:extLst>
          </p:cNvPr>
          <p:cNvSpPr txBox="1">
            <a:spLocks/>
          </p:cNvSpPr>
          <p:nvPr/>
        </p:nvSpPr>
        <p:spPr>
          <a:xfrm>
            <a:off x="341925" y="1302040"/>
            <a:ext cx="8460150" cy="4481345"/>
          </a:xfrm>
          <a:prstGeom prst="rect">
            <a:avLst/>
          </a:prstGeom>
        </p:spPr>
        <p:txBody>
          <a:bodyPr/>
          <a:lstStyle>
            <a:lvl1pPr marL="233363" indent="-233363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Char char="•"/>
              <a:tabLst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90563" indent="-233363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Char char="•"/>
              <a:tabLst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85850" indent="-17145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Char char="•"/>
              <a:tabLst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Protect the core software and hardware on your computer.</a:t>
            </a:r>
          </a:p>
          <a:p>
            <a:r>
              <a:rPr lang="en-US" dirty="0"/>
              <a:t>Settings vary based on the hardware in your computer:</a:t>
            </a:r>
          </a:p>
          <a:p>
            <a:pPr lvl="1"/>
            <a:r>
              <a:rPr lang="en-US" dirty="0"/>
              <a:t>Core isolation</a:t>
            </a:r>
          </a:p>
          <a:p>
            <a:pPr lvl="1"/>
            <a:r>
              <a:rPr lang="en-US" dirty="0"/>
              <a:t>Security processor</a:t>
            </a:r>
          </a:p>
          <a:p>
            <a:pPr lvl="1"/>
            <a:r>
              <a:rPr lang="en-US" dirty="0"/>
              <a:t>Secure boot</a:t>
            </a:r>
          </a:p>
        </p:txBody>
      </p:sp>
    </p:spTree>
    <p:extLst>
      <p:ext uri="{BB962C8B-B14F-4D97-AF65-F5344CB8AC3E}">
        <p14:creationId xmlns:p14="http://schemas.microsoft.com/office/powerpoint/2010/main" val="13810883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95CCE3-CF82-48A8-9E18-878EC2D951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Manage Passwords and Sign-In Options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F24D241-50F5-48A3-B119-15B029D74ED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Topic A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84C6C9B-D37E-4534-A726-BC9C1AE607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723633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6BC44AA-809F-4531-9EC4-3B3A257AE3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Device Performance and Health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7362EB3-5BAE-4C0C-811D-A5E61B140D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4" name="IMAGE_BOUNDING_BOX">
            <a:extLst>
              <a:ext uri="{FF2B5EF4-FFF2-40B4-BE49-F238E27FC236}">
                <a16:creationId xmlns:a16="http://schemas.microsoft.com/office/drawing/2014/main" id="{C11C47FE-7694-457E-8184-3A057D611F2F}"/>
              </a:ext>
            </a:extLst>
          </p:cNvPr>
          <p:cNvSpPr/>
          <p:nvPr/>
        </p:nvSpPr>
        <p:spPr>
          <a:xfrm>
            <a:off x="0" y="1027318"/>
            <a:ext cx="12192000" cy="5418155"/>
          </a:xfrm>
          <a:prstGeom prst="rect">
            <a:avLst/>
          </a:prstGeom>
          <a:solidFill>
            <a:srgbClr val="FFFFFF"/>
          </a:solidFill>
          <a:ln w="2857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14400"/>
            <a:endParaRPr lang="en-US" sz="1100" b="1" kern="0" dirty="0">
              <a:solidFill>
                <a:srgbClr val="FF0000"/>
              </a:solidFill>
              <a:latin typeface="Arial"/>
            </a:endParaRPr>
          </a:p>
        </p:txBody>
      </p:sp>
      <p:pic>
        <p:nvPicPr>
          <p:cNvPr id="1026" name="Picture 3">
            <a:extLst>
              <a:ext uri="{FF2B5EF4-FFF2-40B4-BE49-F238E27FC236}">
                <a16:creationId xmlns:a16="http://schemas.microsoft.com/office/drawing/2014/main" id="{7774521D-A355-456B-AC79-D65968EB17A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50754" y="1027318"/>
            <a:ext cx="5221131" cy="54181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9" name="BORDERS_AND_FADERS">
            <a:extLst>
              <a:ext uri="{FF2B5EF4-FFF2-40B4-BE49-F238E27FC236}">
                <a16:creationId xmlns:a16="http://schemas.microsoft.com/office/drawing/2014/main" id="{BF0BB2F5-8C8F-4936-A2F2-9D593AF55CD1}"/>
              </a:ext>
            </a:extLst>
          </p:cNvPr>
          <p:cNvGrpSpPr/>
          <p:nvPr/>
        </p:nvGrpSpPr>
        <p:grpSpPr>
          <a:xfrm>
            <a:off x="3238054" y="1014618"/>
            <a:ext cx="5246530" cy="5443555"/>
            <a:chOff x="3238054" y="1014618"/>
            <a:chExt cx="5246530" cy="5443555"/>
          </a:xfrm>
        </p:grpSpPr>
        <p:sp>
          <p:nvSpPr>
            <p:cNvPr id="5" name="BORDER_TOP">
              <a:extLst>
                <a:ext uri="{FF2B5EF4-FFF2-40B4-BE49-F238E27FC236}">
                  <a16:creationId xmlns:a16="http://schemas.microsoft.com/office/drawing/2014/main" id="{2F281CE5-9A40-46D8-B403-F8D39F648D62}"/>
                </a:ext>
              </a:extLst>
            </p:cNvPr>
            <p:cNvSpPr/>
            <p:nvPr/>
          </p:nvSpPr>
          <p:spPr>
            <a:xfrm>
              <a:off x="3238054" y="1014618"/>
              <a:ext cx="5246530" cy="12700"/>
            </a:xfrm>
            <a:prstGeom prst="rect">
              <a:avLst/>
            </a:prstGeom>
            <a:solidFill>
              <a:srgbClr val="000000"/>
            </a:solidFill>
            <a:ln w="2857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914400"/>
              <a:endParaRPr lang="en-US" sz="1100" b="1" kern="0" dirty="0">
                <a:solidFill>
                  <a:srgbClr val="FF0000"/>
                </a:solidFill>
                <a:latin typeface="Arial"/>
              </a:endParaRPr>
            </a:p>
          </p:txBody>
        </p:sp>
        <p:sp>
          <p:nvSpPr>
            <p:cNvPr id="6" name="BORDER_LEFT">
              <a:extLst>
                <a:ext uri="{FF2B5EF4-FFF2-40B4-BE49-F238E27FC236}">
                  <a16:creationId xmlns:a16="http://schemas.microsoft.com/office/drawing/2014/main" id="{572A88A1-B619-4F43-89C9-987C5848B205}"/>
                </a:ext>
              </a:extLst>
            </p:cNvPr>
            <p:cNvSpPr/>
            <p:nvPr/>
          </p:nvSpPr>
          <p:spPr>
            <a:xfrm>
              <a:off x="3238054" y="1014618"/>
              <a:ext cx="12700" cy="5443555"/>
            </a:xfrm>
            <a:prstGeom prst="rect">
              <a:avLst/>
            </a:prstGeom>
            <a:solidFill>
              <a:srgbClr val="000000"/>
            </a:solidFill>
            <a:ln w="2857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914400"/>
              <a:endParaRPr lang="en-US" sz="1100" b="1" kern="0" dirty="0">
                <a:solidFill>
                  <a:srgbClr val="FF0000"/>
                </a:solidFill>
                <a:latin typeface="Arial"/>
              </a:endParaRPr>
            </a:p>
          </p:txBody>
        </p:sp>
        <p:sp>
          <p:nvSpPr>
            <p:cNvPr id="7" name="FADER_BOTTOM">
              <a:extLst>
                <a:ext uri="{FF2B5EF4-FFF2-40B4-BE49-F238E27FC236}">
                  <a16:creationId xmlns:a16="http://schemas.microsoft.com/office/drawing/2014/main" id="{7DEB2CF4-62B8-4382-B366-0733B778B2BF}"/>
                </a:ext>
              </a:extLst>
            </p:cNvPr>
            <p:cNvSpPr/>
            <p:nvPr/>
          </p:nvSpPr>
          <p:spPr>
            <a:xfrm>
              <a:off x="3238054" y="6064473"/>
              <a:ext cx="5246530" cy="393700"/>
            </a:xfrm>
            <a:prstGeom prst="rect">
              <a:avLst/>
            </a:prstGeom>
            <a:gradFill flip="none" rotWithShape="1">
              <a:gsLst>
                <a:gs pos="0">
                  <a:srgbClr val="FFFFFF">
                    <a:alpha val="0"/>
                  </a:srgbClr>
                </a:gs>
                <a:gs pos="100000">
                  <a:srgbClr val="FFFFFF"/>
                </a:gs>
              </a:gsLst>
              <a:lin ang="5400000" scaled="1"/>
              <a:tileRect/>
            </a:gradFill>
            <a:ln w="2857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914400"/>
              <a:endParaRPr lang="en-US" sz="1100" b="1" kern="0" dirty="0">
                <a:solidFill>
                  <a:srgbClr val="FF0000"/>
                </a:solidFill>
                <a:latin typeface="Arial"/>
              </a:endParaRPr>
            </a:p>
          </p:txBody>
        </p:sp>
        <p:sp>
          <p:nvSpPr>
            <p:cNvPr id="8" name="FADER_RIGHT">
              <a:extLst>
                <a:ext uri="{FF2B5EF4-FFF2-40B4-BE49-F238E27FC236}">
                  <a16:creationId xmlns:a16="http://schemas.microsoft.com/office/drawing/2014/main" id="{6C687E62-73A1-45A0-8188-72FADFE12282}"/>
                </a:ext>
              </a:extLst>
            </p:cNvPr>
            <p:cNvSpPr/>
            <p:nvPr/>
          </p:nvSpPr>
          <p:spPr>
            <a:xfrm>
              <a:off x="8103584" y="1014618"/>
              <a:ext cx="381000" cy="5443555"/>
            </a:xfrm>
            <a:prstGeom prst="rect">
              <a:avLst/>
            </a:prstGeom>
            <a:gradFill flip="none" rotWithShape="1">
              <a:gsLst>
                <a:gs pos="0">
                  <a:srgbClr val="FFFFFF">
                    <a:alpha val="0"/>
                  </a:srgbClr>
                </a:gs>
                <a:gs pos="100000">
                  <a:srgbClr val="FFFFFF"/>
                </a:gs>
              </a:gsLst>
              <a:lin ang="0" scaled="1"/>
              <a:tileRect/>
            </a:gradFill>
            <a:ln w="2857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914400"/>
              <a:endParaRPr lang="en-US" sz="1100" b="1" kern="0" dirty="0">
                <a:solidFill>
                  <a:srgbClr val="FF0000"/>
                </a:solidFill>
                <a:latin typeface="Arial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58372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A64A6D-0ED3-4E81-A02B-01B02F8239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Family Options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F7FE9CC-B825-4F79-8371-40F9B9719A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21</a:t>
            </a:fld>
            <a:endParaRPr lang="en-US" dirty="0"/>
          </a:p>
        </p:txBody>
      </p:sp>
      <p:pic>
        <p:nvPicPr>
          <p:cNvPr id="10242" name="Picture 2">
            <a:extLst>
              <a:ext uri="{FF2B5EF4-FFF2-40B4-BE49-F238E27FC236}">
                <a16:creationId xmlns:a16="http://schemas.microsoft.com/office/drawing/2014/main" id="{FB5FF980-F5A4-4964-ABB1-03E272E067B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5271" y="1324811"/>
            <a:ext cx="4883495" cy="497148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3" name="Picture 3">
            <a:extLst>
              <a:ext uri="{FF2B5EF4-FFF2-40B4-BE49-F238E27FC236}">
                <a16:creationId xmlns:a16="http://schemas.microsoft.com/office/drawing/2014/main" id="{0B7C36A7-ACB6-4B18-AEC4-3372C4D05DE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4352" y="3270676"/>
            <a:ext cx="3779520" cy="317479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4" name="Picture 4">
            <a:extLst>
              <a:ext uri="{FF2B5EF4-FFF2-40B4-BE49-F238E27FC236}">
                <a16:creationId xmlns:a16="http://schemas.microsoft.com/office/drawing/2014/main" id="{C55DD14D-D105-4C36-9CF8-59EA6910657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43154" y="1163430"/>
            <a:ext cx="4653204" cy="262780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Line 300">
            <a:extLst>
              <a:ext uri="{FF2B5EF4-FFF2-40B4-BE49-F238E27FC236}">
                <a16:creationId xmlns:a16="http://schemas.microsoft.com/office/drawing/2014/main" id="{D8030359-407F-4AFB-9E9E-6E33CE79CA6B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1978360" y="3791232"/>
            <a:ext cx="4883494" cy="1159931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>
              <a:defRPr/>
            </a:pPr>
            <a:endParaRPr lang="en-US" kern="0" dirty="0">
              <a:solidFill>
                <a:sysClr val="windowText" lastClr="000000"/>
              </a:solidFill>
            </a:endParaRPr>
          </a:p>
        </p:txBody>
      </p:sp>
      <p:sp>
        <p:nvSpPr>
          <p:cNvPr id="8" name="Line 300">
            <a:extLst>
              <a:ext uri="{FF2B5EF4-FFF2-40B4-BE49-F238E27FC236}">
                <a16:creationId xmlns:a16="http://schemas.microsoft.com/office/drawing/2014/main" id="{74AC29EC-CA7A-4301-82B5-4D7FF77AA9B6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1523728" y="5533189"/>
            <a:ext cx="5680623" cy="699866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>
              <a:defRPr/>
            </a:pPr>
            <a:endParaRPr lang="en-US" kern="0" dirty="0"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920555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F4A8BFF-BE15-42C9-BA0A-268A6D2131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22</a:t>
            </a:fld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86A2EF4-FE7F-4115-8F2D-CB9CF61E511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Using Windows Security</a:t>
            </a:r>
          </a:p>
        </p:txBody>
      </p:sp>
    </p:spTree>
    <p:extLst>
      <p:ext uri="{BB962C8B-B14F-4D97-AF65-F5344CB8AC3E}">
        <p14:creationId xmlns:p14="http://schemas.microsoft.com/office/powerpoint/2010/main" val="105310142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F99460-47A9-419F-8A3B-4120DFFC09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Manage Windows Updates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8E9D013-0557-4F74-B647-BFB8B26F39F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Topic C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94C59CE-0497-496C-AB49-814047757D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82096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2BFA4B-9627-42C9-A21F-2C36C2796C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Windows Update Settings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5A5A1A9-B9DB-47A5-8F4E-3D3C3221B4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24</a:t>
            </a:fld>
            <a:endParaRPr lang="en-US" dirty="0"/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0D8121D1-A4BD-4500-A471-CBAAC00D813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7982" y="1406841"/>
            <a:ext cx="6396036" cy="44149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0014235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4EB0D3-67C2-4414-891B-A78C6386A6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Windows Update Advanced Options Settings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F7C145D-DCD3-4501-A1BA-B1411CEF28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25</a:t>
            </a:fld>
            <a:endParaRPr lang="en-US" dirty="0"/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FF914F3E-0954-4894-B322-10487D36CFF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00791" y="1338963"/>
            <a:ext cx="6076809" cy="443660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>
            <a:extLst>
              <a:ext uri="{FF2B5EF4-FFF2-40B4-BE49-F238E27FC236}">
                <a16:creationId xmlns:a16="http://schemas.microsoft.com/office/drawing/2014/main" id="{AF1A7771-3C4C-44F6-9FB9-9C5A16A85DC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7015" y="3193890"/>
            <a:ext cx="4305300" cy="28575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Line 313">
            <a:extLst>
              <a:ext uri="{FF2B5EF4-FFF2-40B4-BE49-F238E27FC236}">
                <a16:creationId xmlns:a16="http://schemas.microsoft.com/office/drawing/2014/main" id="{EE9AD68D-E409-4BDB-8D9A-AEBD3527DF2B}"/>
              </a:ext>
            </a:extLst>
          </p:cNvPr>
          <p:cNvSpPr>
            <a:spLocks noChangeShapeType="1"/>
          </p:cNvSpPr>
          <p:nvPr/>
        </p:nvSpPr>
        <p:spPr bwMode="auto">
          <a:xfrm rot="10800000">
            <a:off x="4702316" y="5538058"/>
            <a:ext cx="498475" cy="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>
              <a:defRPr/>
            </a:pPr>
            <a:endParaRPr lang="en-US" kern="0" dirty="0"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185943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9A8D17-792E-48D4-97AD-A99A9D0BEB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Delivery Optimization Settings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14CCDA0-2FFB-4838-879C-AE724D84F7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26</a:t>
            </a:fld>
            <a:endParaRPr lang="en-US" dirty="0"/>
          </a:p>
        </p:txBody>
      </p:sp>
      <p:pic>
        <p:nvPicPr>
          <p:cNvPr id="4098" name="Picture 2">
            <a:extLst>
              <a:ext uri="{FF2B5EF4-FFF2-40B4-BE49-F238E27FC236}">
                <a16:creationId xmlns:a16="http://schemas.microsoft.com/office/drawing/2014/main" id="{4AF26176-DDAF-4851-BD66-E66671C824E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17806" y="1386348"/>
            <a:ext cx="5956388" cy="494169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3774590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0D714F3-676A-4281-864B-F92E2EFCFA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27</a:t>
            </a:fld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548946-DB0E-4A2B-9FEB-2C846F43594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Managing Updates</a:t>
            </a:r>
          </a:p>
        </p:txBody>
      </p:sp>
    </p:spTree>
    <p:extLst>
      <p:ext uri="{BB962C8B-B14F-4D97-AF65-F5344CB8AC3E}">
        <p14:creationId xmlns:p14="http://schemas.microsoft.com/office/powerpoint/2010/main" val="235612694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2A7218-F65C-4235-B6DC-5BD7642AFE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Use Other Security Features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CE41024-4130-406B-88D7-1A3B1C61C66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Topic D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987201E-EFEE-4108-8A64-E96E1601D3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28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408658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1A2318C-6207-443B-B377-92A7E040D1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29</a:t>
            </a:fld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3AC774-A79D-48CB-97EB-1077BE2E789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Benefits of standard user account:</a:t>
            </a:r>
          </a:p>
          <a:p>
            <a:pPr marL="461963"/>
            <a:r>
              <a:rPr lang="en-US" dirty="0"/>
              <a:t>Limits what a person can do.</a:t>
            </a:r>
          </a:p>
          <a:p>
            <a:pPr marL="461963"/>
            <a:r>
              <a:rPr lang="en-US" dirty="0"/>
              <a:t>Prevent user from installing apps.</a:t>
            </a:r>
          </a:p>
          <a:p>
            <a:pPr marL="461963"/>
            <a:r>
              <a:rPr lang="en-US" dirty="0"/>
              <a:t>Prevent user from affecting settings on other accounts set up on the device.</a:t>
            </a:r>
          </a:p>
          <a:p>
            <a:pPr marL="461963"/>
            <a:r>
              <a:rPr lang="en-US" dirty="0"/>
              <a:t>Prevent user from accidentally deleting system files.</a:t>
            </a:r>
          </a:p>
          <a:p>
            <a:r>
              <a:rPr lang="en-US" dirty="0"/>
              <a:t>Administrative user required when:</a:t>
            </a:r>
          </a:p>
          <a:p>
            <a:pPr marL="461963"/>
            <a:r>
              <a:rPr lang="en-US" dirty="0"/>
              <a:t>Installing apps.</a:t>
            </a:r>
          </a:p>
          <a:p>
            <a:pPr marL="461963"/>
            <a:r>
              <a:rPr lang="en-US" dirty="0"/>
              <a:t>Making changes that require complete system control.</a:t>
            </a:r>
          </a:p>
          <a:p>
            <a:pPr marL="461963"/>
            <a:r>
              <a:rPr lang="en-US" dirty="0"/>
              <a:t>Making software and global changes.</a:t>
            </a:r>
          </a:p>
          <a:p>
            <a:r>
              <a:rPr lang="en-US" dirty="0"/>
              <a:t>Account can be switched between standard and administrative user.</a:t>
            </a:r>
          </a:p>
          <a:p>
            <a:r>
              <a:rPr lang="en-US" dirty="0"/>
              <a:t>Can log in as standard user then give administrative credentials to perform tasks as needed.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9E8489A6-A5FA-402A-837F-E837CBC079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Switch Between Standard and Administrative User</a:t>
            </a:r>
          </a:p>
        </p:txBody>
      </p:sp>
    </p:spTree>
    <p:extLst>
      <p:ext uri="{BB962C8B-B14F-4D97-AF65-F5344CB8AC3E}">
        <p14:creationId xmlns:p14="http://schemas.microsoft.com/office/powerpoint/2010/main" val="41895977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9F98460-A083-4D88-92ED-D54961521A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3</a:t>
            </a:fld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73F6F3A-6C4B-4703-B0BD-AB53471A0E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Password Security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465BA93-E06C-4E18-924C-937FE661A81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Should contain:</a:t>
            </a:r>
          </a:p>
          <a:p>
            <a:pPr marL="457200"/>
            <a:r>
              <a:rPr lang="en-US" dirty="0"/>
              <a:t>Uppercase letters</a:t>
            </a:r>
          </a:p>
          <a:p>
            <a:pPr marL="457200"/>
            <a:r>
              <a:rPr lang="en-US" dirty="0"/>
              <a:t>Lowercase letters</a:t>
            </a:r>
          </a:p>
          <a:p>
            <a:pPr marL="457200"/>
            <a:r>
              <a:rPr lang="en-US" dirty="0"/>
              <a:t>Numbers</a:t>
            </a:r>
          </a:p>
          <a:p>
            <a:pPr marL="457200"/>
            <a:r>
              <a:rPr lang="en-US" dirty="0"/>
              <a:t>Special characters</a:t>
            </a:r>
          </a:p>
          <a:p>
            <a:pPr>
              <a:tabLst>
                <a:tab pos="514350" algn="l"/>
              </a:tabLst>
            </a:pPr>
            <a:r>
              <a:rPr lang="en-US" dirty="0"/>
              <a:t>Organization policy may include:</a:t>
            </a:r>
          </a:p>
          <a:p>
            <a:pPr marL="461963">
              <a:tabLst>
                <a:tab pos="514350" algn="l"/>
              </a:tabLst>
            </a:pPr>
            <a:r>
              <a:rPr lang="en-US" dirty="0"/>
              <a:t>Minimum password length</a:t>
            </a:r>
          </a:p>
          <a:p>
            <a:pPr marL="461963">
              <a:tabLst>
                <a:tab pos="514350" algn="l"/>
              </a:tabLst>
            </a:pPr>
            <a:r>
              <a:rPr lang="en-US" dirty="0"/>
              <a:t>Password change requirements</a:t>
            </a:r>
          </a:p>
          <a:p>
            <a:pPr marL="461963">
              <a:tabLst>
                <a:tab pos="514350" algn="l"/>
              </a:tabLst>
            </a:pPr>
            <a:r>
              <a:rPr lang="en-US" dirty="0"/>
              <a:t>Character requirements</a:t>
            </a:r>
          </a:p>
          <a:p>
            <a:pPr>
              <a:tabLst>
                <a:tab pos="514350" algn="l"/>
              </a:tabLst>
            </a:pPr>
            <a:r>
              <a:rPr lang="en-US" dirty="0"/>
              <a:t>Never share your password.</a:t>
            </a:r>
          </a:p>
          <a:p>
            <a:pPr>
              <a:tabLst>
                <a:tab pos="514350" algn="l"/>
              </a:tabLst>
            </a:pPr>
            <a:r>
              <a:rPr lang="en-US" dirty="0"/>
              <a:t>Create strong passwords.</a:t>
            </a:r>
          </a:p>
        </p:txBody>
      </p:sp>
    </p:spTree>
    <p:extLst>
      <p:ext uri="{BB962C8B-B14F-4D97-AF65-F5344CB8AC3E}">
        <p14:creationId xmlns:p14="http://schemas.microsoft.com/office/powerpoint/2010/main" val="203831829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4D669D9-4644-4A45-9047-B252792648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30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07610440-7E4C-49E7-87AD-D8A206CC0A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Find My Device Feature</a:t>
            </a:r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27E2F4A4-2B59-4BE6-AFD4-C28AAC29227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02484" y="1225099"/>
            <a:ext cx="6187031" cy="494015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4205912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7105329-D5B7-4924-AB96-2428BB67D1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31</a:t>
            </a:fld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69923D-2FFA-40D8-A06A-A7F9945A7F8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Windows+L</a:t>
            </a:r>
          </a:p>
          <a:p>
            <a:r>
              <a:rPr lang="en-US" dirty="0"/>
              <a:t>Start→Profile→Lock</a:t>
            </a:r>
          </a:p>
          <a:p>
            <a:r>
              <a:rPr lang="en-US" dirty="0"/>
              <a:t>Automatically lock your PC:</a:t>
            </a:r>
          </a:p>
          <a:p>
            <a:pPr marL="461963"/>
            <a:r>
              <a:rPr lang="en-US" dirty="0"/>
              <a:t>Configure Bluetooth.</a:t>
            </a:r>
          </a:p>
          <a:p>
            <a:pPr marL="461963"/>
            <a:r>
              <a:rPr lang="en-US" dirty="0"/>
              <a:t>Pair your phone with the computer.</a:t>
            </a:r>
          </a:p>
          <a:p>
            <a:pPr marL="461963"/>
            <a:r>
              <a:rPr lang="en-US" dirty="0"/>
              <a:t>Enable the Dynamic Lock feature.</a:t>
            </a:r>
          </a:p>
          <a:p>
            <a:r>
              <a:rPr lang="en-US" dirty="0"/>
              <a:t>Configure physical security key settings.</a:t>
            </a:r>
          </a:p>
          <a:p>
            <a:pPr marL="461963"/>
            <a:r>
              <a:rPr lang="en-US" dirty="0"/>
              <a:t>When the physical key is not with the computer, it is automatically locked.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6E283E6B-5107-4EC3-8635-CB711B084F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Manual and Automatic PC Lock</a:t>
            </a:r>
          </a:p>
        </p:txBody>
      </p:sp>
    </p:spTree>
    <p:extLst>
      <p:ext uri="{BB962C8B-B14F-4D97-AF65-F5344CB8AC3E}">
        <p14:creationId xmlns:p14="http://schemas.microsoft.com/office/powerpoint/2010/main" val="38194245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2DC6C7E-3CEC-44D2-BDEE-E19FA41D55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32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7CBC5F23-BD34-4347-837E-936DAFFC8E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Secure Boot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3693B8A-A42B-4872-B519-4B8EE9377BF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Prevents malicious software from loading at system startup.</a:t>
            </a:r>
          </a:p>
          <a:p>
            <a:r>
              <a:rPr lang="en-US" dirty="0"/>
              <a:t>Verifies only legitimate software can launch.</a:t>
            </a:r>
          </a:p>
          <a:p>
            <a:r>
              <a:rPr lang="en-US" dirty="0"/>
              <a:t>Verifies anti-malware driver is first driver to load at startup.</a:t>
            </a:r>
          </a:p>
          <a:p>
            <a:r>
              <a:rPr lang="en-US" dirty="0"/>
              <a:t>Requires a TPM chip be installed and enabled.</a:t>
            </a:r>
          </a:p>
        </p:txBody>
      </p:sp>
    </p:spTree>
    <p:extLst>
      <p:ext uri="{BB962C8B-B14F-4D97-AF65-F5344CB8AC3E}">
        <p14:creationId xmlns:p14="http://schemas.microsoft.com/office/powerpoint/2010/main" val="2453524641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F87ECE6-0D81-4EF6-82CF-AF977FA8D6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33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32CA837-D63D-4AA7-AB5B-0DE309D68F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Two-Step verification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46967B76-4AC7-4D19-A394-C23E161AB2D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1925" y="1302040"/>
            <a:ext cx="8460150" cy="4481345"/>
          </a:xfrm>
        </p:spPr>
        <p:txBody>
          <a:bodyPr/>
          <a:lstStyle/>
          <a:p>
            <a:r>
              <a:rPr lang="en-US" dirty="0"/>
              <a:t>Security feature that sends a code to your Microsoft account. </a:t>
            </a:r>
          </a:p>
          <a:p>
            <a:pPr marL="461963" lvl="1"/>
            <a:r>
              <a:rPr lang="en-US" dirty="0"/>
              <a:t>Sent via phone or email.</a:t>
            </a:r>
          </a:p>
          <a:p>
            <a:pPr marL="461963" lvl="1"/>
            <a:r>
              <a:rPr lang="en-US" dirty="0"/>
              <a:t>Enter the code before accessing account on unfamiliar device.</a:t>
            </a:r>
          </a:p>
          <a:p>
            <a:r>
              <a:rPr lang="en-US" dirty="0"/>
              <a:t>Helps prevent hackers who have your credentials from signing in.</a:t>
            </a:r>
          </a:p>
          <a:p>
            <a:pPr marL="461963" lvl="1"/>
            <a:r>
              <a:rPr lang="en-US" dirty="0"/>
              <a:t>Hacker would also need to have your physical phone or access to your email account.</a:t>
            </a:r>
          </a:p>
          <a:p>
            <a:r>
              <a:rPr lang="en-US" dirty="0"/>
              <a:t>Microsoft remembers devices for 60 days.</a:t>
            </a:r>
          </a:p>
          <a:p>
            <a:r>
              <a:rPr lang="en-US" dirty="0"/>
              <a:t>Smart phones: </a:t>
            </a:r>
          </a:p>
          <a:p>
            <a:pPr marL="461963" lvl="1"/>
            <a:r>
              <a:rPr lang="en-US" dirty="0"/>
              <a:t>Authenticator app allows you to get security codes even if you aren’t on a cellular network.</a:t>
            </a:r>
          </a:p>
          <a:p>
            <a:pPr marL="461963" lvl="1"/>
            <a:r>
              <a:rPr lang="en-US" dirty="0"/>
              <a:t>Scan QR code with the phone, and the app generates authentication codes viable for 30 seconds.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3254652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A71ACEF9-CA37-4735-BD46-E4F72C135D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User Account Control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E6C1898-6E22-464B-89E4-39FB301CA7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34</a:t>
            </a:fld>
            <a:endParaRPr lang="en-US" dirty="0"/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ECD91C69-5CF7-47A8-A9BC-FC920D46EDF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5" t="2116"/>
          <a:stretch/>
        </p:blipFill>
        <p:spPr bwMode="auto">
          <a:xfrm>
            <a:off x="4145280" y="1506583"/>
            <a:ext cx="6261199" cy="461554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Content Placeholder 11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2F5B48DA-F074-4C15-B25B-F746DFD1658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4503" r="3313"/>
          <a:stretch/>
        </p:blipFill>
        <p:spPr>
          <a:xfrm>
            <a:off x="1432548" y="2216807"/>
            <a:ext cx="2991267" cy="1152686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8" name="Picture 7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1B7341DD-7CC1-4FE5-86CB-9C7AB00D00B1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2786"/>
          <a:stretch/>
        </p:blipFill>
        <p:spPr>
          <a:xfrm>
            <a:off x="1432547" y="4544763"/>
            <a:ext cx="2991267" cy="1076475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9" name="Picture 8" descr="Graphical user interface, text&#10;&#10;Description automatically generated">
            <a:extLst>
              <a:ext uri="{FF2B5EF4-FFF2-40B4-BE49-F238E27FC236}">
                <a16:creationId xmlns:a16="http://schemas.microsoft.com/office/drawing/2014/main" id="{27B2D77A-7B3E-4D04-A942-3F6FB55651B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32547" y="3524689"/>
            <a:ext cx="2991267" cy="847843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0" name="Line 315">
            <a:extLst>
              <a:ext uri="{FF2B5EF4-FFF2-40B4-BE49-F238E27FC236}">
                <a16:creationId xmlns:a16="http://schemas.microsoft.com/office/drawing/2014/main" id="{443D4DA4-E0DA-4E23-AC6D-B9CD099D0261}"/>
              </a:ext>
            </a:extLst>
          </p:cNvPr>
          <p:cNvSpPr>
            <a:spLocks noChangeShapeType="1"/>
          </p:cNvSpPr>
          <p:nvPr/>
        </p:nvSpPr>
        <p:spPr bwMode="auto">
          <a:xfrm>
            <a:off x="4418429" y="2982685"/>
            <a:ext cx="498475" cy="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1" name="Line 315">
            <a:extLst>
              <a:ext uri="{FF2B5EF4-FFF2-40B4-BE49-F238E27FC236}">
                <a16:creationId xmlns:a16="http://schemas.microsoft.com/office/drawing/2014/main" id="{4FD00F30-093F-4264-B3E1-140C69B63F14}"/>
              </a:ext>
            </a:extLst>
          </p:cNvPr>
          <p:cNvSpPr>
            <a:spLocks noChangeShapeType="1"/>
          </p:cNvSpPr>
          <p:nvPr/>
        </p:nvSpPr>
        <p:spPr bwMode="auto">
          <a:xfrm>
            <a:off x="4418429" y="4079962"/>
            <a:ext cx="498475" cy="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2" name="Line 315">
            <a:extLst>
              <a:ext uri="{FF2B5EF4-FFF2-40B4-BE49-F238E27FC236}">
                <a16:creationId xmlns:a16="http://schemas.microsoft.com/office/drawing/2014/main" id="{F60D9B20-7D58-416D-8068-FAF2FF77D72A}"/>
              </a:ext>
            </a:extLst>
          </p:cNvPr>
          <p:cNvSpPr>
            <a:spLocks noChangeShapeType="1"/>
          </p:cNvSpPr>
          <p:nvPr/>
        </p:nvSpPr>
        <p:spPr bwMode="auto">
          <a:xfrm>
            <a:off x="4418429" y="4926874"/>
            <a:ext cx="498475" cy="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388858765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682123-CBF8-4839-82CA-EF0529B2C3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BitLocker Drive Encryption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029431E-D98F-4C3C-926E-5E2450D35E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35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E36D760-6428-482C-9F6E-64DEC1D65B1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09311" y="1162984"/>
            <a:ext cx="6684802" cy="5052467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66767461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2F2CF32-E98D-40A1-BCAE-04AA26C31A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36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A8AAD2D6-9754-4CB9-977D-48E0AF6CBC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Privacy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200962E-7464-4ED5-ABF9-15197A9D0D9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Limit whether apps can use your:</a:t>
            </a:r>
          </a:p>
          <a:p>
            <a:pPr marL="461963" lvl="1"/>
            <a:r>
              <a:rPr lang="en-US" dirty="0"/>
              <a:t>Name</a:t>
            </a:r>
          </a:p>
          <a:p>
            <a:pPr marL="461963" lvl="1"/>
            <a:r>
              <a:rPr lang="en-US" dirty="0"/>
              <a:t>Account picture</a:t>
            </a:r>
          </a:p>
          <a:p>
            <a:pPr marL="461963" lvl="1"/>
            <a:r>
              <a:rPr lang="en-US" dirty="0"/>
              <a:t>Website visit information</a:t>
            </a:r>
          </a:p>
        </p:txBody>
      </p:sp>
    </p:spTree>
    <p:extLst>
      <p:ext uri="{BB962C8B-B14F-4D97-AF65-F5344CB8AC3E}">
        <p14:creationId xmlns:p14="http://schemas.microsoft.com/office/powerpoint/2010/main" val="680531740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123A3E2D-7501-4896-99DC-3F6856AC74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Wi-Fi Settings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843BC4A-4798-448F-B780-64F632450A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37</a:t>
            </a:fld>
            <a:endParaRPr lang="en-US" dirty="0"/>
          </a:p>
        </p:txBody>
      </p:sp>
      <p:pic>
        <p:nvPicPr>
          <p:cNvPr id="5122" name="Picture 2">
            <a:extLst>
              <a:ext uri="{FF2B5EF4-FFF2-40B4-BE49-F238E27FC236}">
                <a16:creationId xmlns:a16="http://schemas.microsoft.com/office/drawing/2014/main" id="{CAB17406-4FC3-4B7F-9F7D-8EE02ACEDF4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79822" y="1467802"/>
            <a:ext cx="7432356" cy="44561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16122789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9CCFC026-3FED-46DC-BFC2-9918E6ED8D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Mobile Hotspot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5AD9AD7-E3D6-4B9A-A2B1-AE376860AD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38</a:t>
            </a:fld>
            <a:endParaRPr lang="en-US" dirty="0"/>
          </a:p>
        </p:txBody>
      </p:sp>
      <p:pic>
        <p:nvPicPr>
          <p:cNvPr id="4098" name="Picture 2">
            <a:extLst>
              <a:ext uri="{FF2B5EF4-FFF2-40B4-BE49-F238E27FC236}">
                <a16:creationId xmlns:a16="http://schemas.microsoft.com/office/drawing/2014/main" id="{D642FD2B-4222-4A8A-8EBD-49E40C04986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77737" y="1149084"/>
            <a:ext cx="5978026" cy="5329966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41444040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8172C4A-07A2-4454-AA9C-0381EDA32B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39</a:t>
            </a:fld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2F502B6-7FEB-4FD0-8C5B-9EA039E60C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TPM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C9B1CC4-36AE-4CE7-A13A-ACF63F677AF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TPM: (Trusted Platform Module) A hardware component built into the system board that provides secure key and credential storage with a preloaded endorsement key.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C1A8E72-8851-4D66-AD7E-BC4735AA477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Endorsement key contains public and private keys.</a:t>
            </a:r>
          </a:p>
          <a:p>
            <a:r>
              <a:rPr lang="en-US" dirty="0"/>
              <a:t>Windows 11 requires TPM 2.0.</a:t>
            </a:r>
          </a:p>
          <a:p>
            <a:r>
              <a:rPr lang="en-US" dirty="0"/>
              <a:t>Helps prevent attacks on your data from hackers and from malware.</a:t>
            </a:r>
          </a:p>
          <a:p>
            <a:r>
              <a:rPr lang="en-US" dirty="0"/>
              <a:t>Some software on the system might require TPM security.</a:t>
            </a:r>
          </a:p>
          <a:p>
            <a:r>
              <a:rPr lang="en-US" dirty="0"/>
              <a:t>Some Windows 11 features require TPM security.</a:t>
            </a:r>
          </a:p>
          <a:p>
            <a:r>
              <a:rPr lang="en-US" dirty="0"/>
              <a:t>TPM Management console and TPM Diagnostics tool are available for troubleshooting TPM.</a:t>
            </a:r>
          </a:p>
          <a:p>
            <a:pPr marL="461963" indent="-22860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19299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03505B-0F3C-4FB0-BAF7-EC9145AA0D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Sign-In Options Settings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4E330BC-98AC-4BA1-BBED-E71639BF2B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4</a:t>
            </a:fld>
            <a:endParaRPr lang="en-US" dirty="0"/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2C720FE1-C0E5-421A-860F-84FA0B7358F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728" y="1032374"/>
            <a:ext cx="5581743" cy="539650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>
            <a:extLst>
              <a:ext uri="{FF2B5EF4-FFF2-40B4-BE49-F238E27FC236}">
                <a16:creationId xmlns:a16="http://schemas.microsoft.com/office/drawing/2014/main" id="{4D9D4655-91E3-449E-8FE3-3E7DCF1CFE3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5999" y="1032374"/>
            <a:ext cx="5286375" cy="539650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ounded Rectangle 143">
            <a:extLst>
              <a:ext uri="{FF2B5EF4-FFF2-40B4-BE49-F238E27FC236}">
                <a16:creationId xmlns:a16="http://schemas.microsoft.com/office/drawing/2014/main" id="{562BE78C-4F33-4577-9BE6-0CA0B21EAA5E}"/>
              </a:ext>
            </a:extLst>
          </p:cNvPr>
          <p:cNvSpPr/>
          <p:nvPr/>
        </p:nvSpPr>
        <p:spPr>
          <a:xfrm>
            <a:off x="3390198" y="1430659"/>
            <a:ext cx="2191996" cy="274638"/>
          </a:xfrm>
          <a:prstGeom prst="roundRect">
            <a:avLst/>
          </a:prstGeom>
          <a:solidFill>
            <a:srgbClr val="009DDC"/>
          </a:solidFill>
          <a:ln w="25400" cap="flat" cmpd="sng" algn="ctr">
            <a:noFill/>
            <a:prstDash val="solid"/>
          </a:ln>
          <a:effectLst>
            <a:outerShdw blurRad="38100" dist="25400" dir="2700000" sx="99000" sy="99000" algn="tl" rotWithShape="0">
              <a:prstClr val="black">
                <a:alpha val="75000"/>
              </a:prstClr>
            </a:outerShdw>
          </a:effectLst>
        </p:spPr>
        <p:txBody>
          <a:bodyPr anchor="ctr"/>
          <a:lstStyle/>
          <a:p>
            <a:pPr algn="ctr" defTabSz="914400">
              <a:defRPr/>
            </a:pPr>
            <a:r>
              <a:rPr lang="en-US" sz="1300" b="1" kern="0" dirty="0">
                <a:solidFill>
                  <a:srgbClr val="FFFFFF"/>
                </a:solidFill>
                <a:latin typeface="Calibri"/>
                <a:cs typeface="Calibri"/>
              </a:rPr>
              <a:t>Microsoft account options</a:t>
            </a:r>
          </a:p>
        </p:txBody>
      </p:sp>
      <p:sp>
        <p:nvSpPr>
          <p:cNvPr id="7" name="Rounded Rectangle 143">
            <a:extLst>
              <a:ext uri="{FF2B5EF4-FFF2-40B4-BE49-F238E27FC236}">
                <a16:creationId xmlns:a16="http://schemas.microsoft.com/office/drawing/2014/main" id="{27AEA672-E7A8-4EA2-AA06-902FC2A2A36D}"/>
              </a:ext>
            </a:extLst>
          </p:cNvPr>
          <p:cNvSpPr/>
          <p:nvPr/>
        </p:nvSpPr>
        <p:spPr>
          <a:xfrm>
            <a:off x="8828701" y="1430659"/>
            <a:ext cx="2191996" cy="274638"/>
          </a:xfrm>
          <a:prstGeom prst="roundRect">
            <a:avLst/>
          </a:prstGeom>
          <a:solidFill>
            <a:srgbClr val="009DDC"/>
          </a:solidFill>
          <a:ln w="25400" cap="flat" cmpd="sng" algn="ctr">
            <a:noFill/>
            <a:prstDash val="solid"/>
          </a:ln>
          <a:effectLst>
            <a:outerShdw blurRad="38100" dist="25400" dir="2700000" sx="99000" sy="99000" algn="tl" rotWithShape="0">
              <a:prstClr val="black">
                <a:alpha val="75000"/>
              </a:prstClr>
            </a:outerShdw>
          </a:effectLst>
        </p:spPr>
        <p:txBody>
          <a:bodyPr anchor="ctr"/>
          <a:lstStyle/>
          <a:p>
            <a:pPr algn="ctr" defTabSz="914400">
              <a:defRPr/>
            </a:pPr>
            <a:r>
              <a:rPr lang="en-US" sz="1300" b="1" kern="0" dirty="0">
                <a:solidFill>
                  <a:srgbClr val="FFFFFF"/>
                </a:solidFill>
                <a:latin typeface="Calibri"/>
                <a:cs typeface="Calibri"/>
              </a:rPr>
              <a:t>Local account options</a:t>
            </a:r>
          </a:p>
        </p:txBody>
      </p:sp>
    </p:spTree>
    <p:extLst>
      <p:ext uri="{BB962C8B-B14F-4D97-AF65-F5344CB8AC3E}">
        <p14:creationId xmlns:p14="http://schemas.microsoft.com/office/powerpoint/2010/main" val="4012205904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C858D84-D3B1-43A8-8E97-DB0CEC4A11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40</a:t>
            </a:fld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296620F-D437-48D3-9B06-AD179DD9020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Secure your device and your data:</a:t>
            </a:r>
          </a:p>
          <a:p>
            <a:pPr marL="461963"/>
            <a:r>
              <a:rPr lang="en-US" dirty="0"/>
              <a:t>Protect yourself from social engineering attacks.</a:t>
            </a:r>
          </a:p>
          <a:p>
            <a:pPr marL="461963"/>
            <a:r>
              <a:rPr lang="en-US" dirty="0"/>
              <a:t>Use strong passwords.</a:t>
            </a:r>
          </a:p>
          <a:p>
            <a:pPr marL="461963"/>
            <a:r>
              <a:rPr lang="en-US" dirty="0"/>
              <a:t>Use a standard account when possible.</a:t>
            </a:r>
          </a:p>
          <a:p>
            <a:pPr marL="461963"/>
            <a:r>
              <a:rPr lang="en-US" dirty="0"/>
              <a:t>Configure Find my device in case your device is lost or stolen.</a:t>
            </a:r>
          </a:p>
          <a:p>
            <a:pPr marL="461963"/>
            <a:r>
              <a:rPr lang="en-US" dirty="0"/>
              <a:t>Use two-step verification.</a:t>
            </a:r>
          </a:p>
          <a:p>
            <a:pPr marL="461963"/>
            <a:r>
              <a:rPr lang="en-US" dirty="0"/>
              <a:t>Lock or shut down when device is not in use.</a:t>
            </a:r>
          </a:p>
          <a:p>
            <a:pPr marL="461963"/>
            <a:r>
              <a:rPr lang="en-US" dirty="0"/>
              <a:t>Encrypt storage with BitLocker.</a:t>
            </a:r>
          </a:p>
          <a:p>
            <a:r>
              <a:rPr lang="en-US" dirty="0"/>
              <a:t>Use Wi-Fi Safely.</a:t>
            </a:r>
          </a:p>
          <a:p>
            <a:pPr marL="461963"/>
            <a:r>
              <a:rPr lang="en-US" dirty="0"/>
              <a:t>Avoid using unsecured Wi-Fi networks.</a:t>
            </a:r>
          </a:p>
          <a:p>
            <a:pPr marL="461963"/>
            <a:r>
              <a:rPr lang="en-US" dirty="0"/>
              <a:t>Use https protocol for websites.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2444AB4E-6F18-48C4-9CC7-EC8A0BED17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Guidelines for Securing Windows 11 and Your Privacy</a:t>
            </a:r>
          </a:p>
        </p:txBody>
      </p:sp>
    </p:spTree>
    <p:extLst>
      <p:ext uri="{BB962C8B-B14F-4D97-AF65-F5344CB8AC3E}">
        <p14:creationId xmlns:p14="http://schemas.microsoft.com/office/powerpoint/2010/main" val="75690201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140888A-57D3-42C2-AAE2-BFDAFF08FB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41</a:t>
            </a:fld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599FAA6-3CB7-4988-B184-88B9324C51D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Changing Privacy and Security Settings</a:t>
            </a:r>
          </a:p>
        </p:txBody>
      </p:sp>
    </p:spTree>
    <p:extLst>
      <p:ext uri="{BB962C8B-B14F-4D97-AF65-F5344CB8AC3E}">
        <p14:creationId xmlns:p14="http://schemas.microsoft.com/office/powerpoint/2010/main" val="901017595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3789CBB-1F0D-4D66-A35C-594FB50604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42</a:t>
            </a:fld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12B7F1D-42B0-45AF-9D38-E13BCED6EDB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How likely are you to use one of the alternative password types in Windows 11?</a:t>
            </a:r>
          </a:p>
          <a:p>
            <a:r>
              <a:rPr lang="en-US" dirty="0"/>
              <a:t>Which privacy settings do you think you’ll turn on or off in Windows 11?</a:t>
            </a:r>
          </a:p>
        </p:txBody>
      </p:sp>
    </p:spTree>
    <p:extLst>
      <p:ext uri="{BB962C8B-B14F-4D97-AF65-F5344CB8AC3E}">
        <p14:creationId xmlns:p14="http://schemas.microsoft.com/office/powerpoint/2010/main" val="26508540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8706F9B-C365-4E77-B2C9-47C14DF430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5</a:t>
            </a:fld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5992737-2A3D-45DA-8254-0810709305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Windows Hello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6F50183-C947-464A-B98E-19774D91EF0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Requires a PIN to be set up.</a:t>
            </a:r>
          </a:p>
          <a:p>
            <a:r>
              <a:rPr lang="en-US" dirty="0"/>
              <a:t>Can then set up biometric authentication:</a:t>
            </a:r>
          </a:p>
          <a:p>
            <a:pPr marL="461963"/>
            <a:r>
              <a:rPr lang="en-US" dirty="0"/>
              <a:t>Infrared camera</a:t>
            </a:r>
          </a:p>
          <a:p>
            <a:pPr marL="461963"/>
            <a:r>
              <a:rPr lang="en-US" dirty="0"/>
              <a:t>Fingerprint scanner</a:t>
            </a:r>
          </a:p>
          <a:p>
            <a:r>
              <a:rPr lang="en-US" dirty="0"/>
              <a:t>Requires enrolling device as trusted for authentication.</a:t>
            </a:r>
          </a:p>
          <a:p>
            <a:pPr marL="461963"/>
            <a:r>
              <a:rPr lang="en-US" dirty="0"/>
              <a:t>Makes the device part of multi-factor authentication.</a:t>
            </a:r>
          </a:p>
        </p:txBody>
      </p:sp>
    </p:spTree>
    <p:extLst>
      <p:ext uri="{BB962C8B-B14F-4D97-AF65-F5344CB8AC3E}">
        <p14:creationId xmlns:p14="http://schemas.microsoft.com/office/powerpoint/2010/main" val="29781053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0A6A723-9A3A-4B25-A4B0-EA7542E238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6BA44B0-AF81-44F5-9EFA-78F73E485C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Dynamic Lock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21531A5-C5C3-49C9-9720-07FBE0F0DF2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Uses a Bluetooth connection between computer and portable device such as a smartphone.</a:t>
            </a:r>
          </a:p>
          <a:p>
            <a:r>
              <a:rPr lang="en-US" dirty="0"/>
              <a:t>Locks the PC when the Bluetooth device is out of range.</a:t>
            </a:r>
          </a:p>
        </p:txBody>
      </p:sp>
    </p:spTree>
    <p:extLst>
      <p:ext uri="{BB962C8B-B14F-4D97-AF65-F5344CB8AC3E}">
        <p14:creationId xmlns:p14="http://schemas.microsoft.com/office/powerpoint/2010/main" val="32403384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F62072-5A02-4B6E-982C-2E032CE73D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Picture Password Sign-In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3124A7E-085A-42E5-946F-CC9190680F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7</a:t>
            </a:fld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6575023-C701-477E-B909-790E39988C3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-307" t="4552" r="307" b="-3037"/>
          <a:stretch/>
        </p:blipFill>
        <p:spPr>
          <a:xfrm>
            <a:off x="1744005" y="1589314"/>
            <a:ext cx="8305800" cy="4527280"/>
          </a:xfrm>
          <a:prstGeom prst="rect">
            <a:avLst/>
          </a:prstGeom>
        </p:spPr>
      </p:pic>
      <p:sp>
        <p:nvSpPr>
          <p:cNvPr id="5" name="Oval 4">
            <a:extLst>
              <a:ext uri="{FF2B5EF4-FFF2-40B4-BE49-F238E27FC236}">
                <a16:creationId xmlns:a16="http://schemas.microsoft.com/office/drawing/2014/main" id="{262A3DC9-79DA-4ABD-BEF9-144F11E1ED21}"/>
              </a:ext>
            </a:extLst>
          </p:cNvPr>
          <p:cNvSpPr/>
          <p:nvPr/>
        </p:nvSpPr>
        <p:spPr>
          <a:xfrm>
            <a:off x="8804370" y="4297678"/>
            <a:ext cx="457200" cy="533400"/>
          </a:xfrm>
          <a:prstGeom prst="ellipse">
            <a:avLst/>
          </a:prstGeom>
          <a:noFill/>
          <a:ln w="28575" cap="flat" cmpd="sng" algn="ctr">
            <a:solidFill>
              <a:srgbClr val="FF0000"/>
            </a:solidFill>
            <a:prstDash val="solid"/>
          </a:ln>
          <a:effectLst/>
        </p:spPr>
        <p:txBody>
          <a:bodyPr rtlCol="0" anchor="ctr"/>
          <a:lstStyle/>
          <a:p>
            <a:pPr algn="ctr" defTabSz="914400"/>
            <a:endParaRPr lang="en-US" sz="1100" b="1" kern="0" dirty="0">
              <a:solidFill>
                <a:srgbClr val="FF0000"/>
              </a:solidFill>
              <a:latin typeface="Arial"/>
            </a:endParaRPr>
          </a:p>
        </p:txBody>
      </p:sp>
      <p:sp>
        <p:nvSpPr>
          <p:cNvPr id="6" name="Isosceles Triangle 5">
            <a:extLst>
              <a:ext uri="{FF2B5EF4-FFF2-40B4-BE49-F238E27FC236}">
                <a16:creationId xmlns:a16="http://schemas.microsoft.com/office/drawing/2014/main" id="{B81713D6-916C-44ED-9D67-361E5429CC6F}"/>
              </a:ext>
            </a:extLst>
          </p:cNvPr>
          <p:cNvSpPr/>
          <p:nvPr/>
        </p:nvSpPr>
        <p:spPr>
          <a:xfrm rot="20634030">
            <a:off x="8898712" y="4206242"/>
            <a:ext cx="152400" cy="152400"/>
          </a:xfrm>
          <a:prstGeom prst="triangle">
            <a:avLst/>
          </a:prstGeom>
          <a:solidFill>
            <a:srgbClr val="FF0000"/>
          </a:solidFill>
          <a:ln w="28575" cap="flat" cmpd="sng" algn="ctr">
            <a:solidFill>
              <a:srgbClr val="FF0000"/>
            </a:solidFill>
            <a:prstDash val="solid"/>
          </a:ln>
          <a:effectLst/>
        </p:spPr>
        <p:txBody>
          <a:bodyPr rtlCol="0" anchor="ctr"/>
          <a:lstStyle/>
          <a:p>
            <a:pPr algn="ctr" defTabSz="914400"/>
            <a:endParaRPr lang="en-US" sz="1100" b="1" kern="0" dirty="0">
              <a:solidFill>
                <a:srgbClr val="FF0000"/>
              </a:solidFill>
              <a:latin typeface="Arial"/>
            </a:endParaRP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4CD089B9-ED99-4707-9F70-9EEFCF3F9AAE}"/>
              </a:ext>
            </a:extLst>
          </p:cNvPr>
          <p:cNvCxnSpPr/>
          <p:nvPr/>
        </p:nvCxnSpPr>
        <p:spPr>
          <a:xfrm flipV="1">
            <a:off x="4297680" y="4484914"/>
            <a:ext cx="533400" cy="304800"/>
          </a:xfrm>
          <a:prstGeom prst="line">
            <a:avLst/>
          </a:prstGeom>
          <a:ln w="57150"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Oval 7">
            <a:extLst>
              <a:ext uri="{FF2B5EF4-FFF2-40B4-BE49-F238E27FC236}">
                <a16:creationId xmlns:a16="http://schemas.microsoft.com/office/drawing/2014/main" id="{986F9435-4C57-40A0-9248-4D18A67CF7D2}"/>
              </a:ext>
            </a:extLst>
          </p:cNvPr>
          <p:cNvSpPr/>
          <p:nvPr/>
        </p:nvSpPr>
        <p:spPr>
          <a:xfrm>
            <a:off x="6812280" y="4408714"/>
            <a:ext cx="152400" cy="228600"/>
          </a:xfrm>
          <a:prstGeom prst="ellipse">
            <a:avLst/>
          </a:prstGeom>
          <a:solidFill>
            <a:srgbClr val="FF0000"/>
          </a:solidFill>
          <a:ln w="28575" cap="flat" cmpd="sng" algn="ctr">
            <a:solidFill>
              <a:srgbClr val="FF0000"/>
            </a:solidFill>
            <a:prstDash val="solid"/>
          </a:ln>
          <a:effectLst/>
        </p:spPr>
        <p:txBody>
          <a:bodyPr rtlCol="0" anchor="ctr"/>
          <a:lstStyle/>
          <a:p>
            <a:pPr algn="ctr" defTabSz="914400"/>
            <a:endParaRPr lang="en-US" sz="1100" b="1" kern="0" dirty="0">
              <a:solidFill>
                <a:srgbClr val="FF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03173785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9BFF90-55C7-419A-A2F1-4A647BC8D8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Security Key Settings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243B106-D997-4E43-970C-561DC781CC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8</a:t>
            </a:fld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8B7C66F-5557-4D41-BE10-D72D3C937A7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 flipV="1">
            <a:off x="2368732" y="990603"/>
            <a:ext cx="2529159" cy="5410200"/>
          </a:xfrm>
          <a:prstGeom prst="round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A2558D53-7A78-400B-8F9B-A50E54C0779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794" b="99008" l="3766" r="89540">
                        <a14:foregroundMark x1="70293" y1="992" x2="74059" y2="9524"/>
                        <a14:foregroundMark x1="68201" y1="1389" x2="7950" y2="4762"/>
                        <a14:foregroundMark x1="79498" y1="89683" x2="79916" y2="91468"/>
                        <a14:foregroundMark x1="77406" y1="94444" x2="79916" y2="99008"/>
                        <a14:foregroundMark x1="67782" y1="5159" x2="76569" y2="40278"/>
                        <a14:foregroundMark x1="76569" y1="40278" x2="75732" y2="54960"/>
                        <a14:foregroundMark x1="46862" y1="16865" x2="54812" y2="54167"/>
                        <a14:foregroundMark x1="54812" y1="54167" x2="54393" y2="54563"/>
                        <a14:foregroundMark x1="3766" y1="6746" x2="12971" y2="70635"/>
                        <a14:foregroundMark x1="72385" y1="25992" x2="77824" y2="61508"/>
                        <a14:foregroundMark x1="76151" y1="60913" x2="78243" y2="69246"/>
                        <a14:foregroundMark x1="77406" y1="60714" x2="79498" y2="99008"/>
                        <a14:foregroundMark x1="80753" y1="73810" x2="83682" y2="87698"/>
                        <a14:foregroundMark x1="83682" y1="87698" x2="83682" y2="87698"/>
                        <a14:foregroundMark x1="86192" y1="84127" x2="79916" y2="87897"/>
                        <a14:foregroundMark x1="83682" y1="85516" x2="79498" y2="90476"/>
                        <a14:foregroundMark x1="28870" y1="23611" x2="34310" y2="37698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rot="16200000">
            <a:off x="7095697" y="3355626"/>
            <a:ext cx="1644279" cy="3467433"/>
          </a:xfrm>
          <a:prstGeom prst="rect">
            <a:avLst/>
          </a:prstGeom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1BD7B9FA-7C10-45D7-88BB-2B95261B8E46}"/>
              </a:ext>
            </a:extLst>
          </p:cNvPr>
          <p:cNvCxnSpPr>
            <a:cxnSpLocks/>
          </p:cNvCxnSpPr>
          <p:nvPr/>
        </p:nvCxnSpPr>
        <p:spPr>
          <a:xfrm>
            <a:off x="3587932" y="2002481"/>
            <a:ext cx="838200" cy="0"/>
          </a:xfrm>
          <a:prstGeom prst="line">
            <a:avLst/>
          </a:prstGeom>
          <a:ln w="76200">
            <a:solidFill>
              <a:schemeClr val="accent1">
                <a:lumMod val="60000"/>
                <a:lumOff val="4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Line 313">
            <a:extLst>
              <a:ext uri="{FF2B5EF4-FFF2-40B4-BE49-F238E27FC236}">
                <a16:creationId xmlns:a16="http://schemas.microsoft.com/office/drawing/2014/main" id="{34CEA2B8-5CC8-4738-9E30-0EFBDCD86A86}"/>
              </a:ext>
            </a:extLst>
          </p:cNvPr>
          <p:cNvSpPr>
            <a:spLocks noChangeShapeType="1"/>
          </p:cNvSpPr>
          <p:nvPr/>
        </p:nvSpPr>
        <p:spPr bwMode="auto">
          <a:xfrm rot="10800000">
            <a:off x="3634760" y="3180153"/>
            <a:ext cx="1396265" cy="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8" name="Rounded Rectangle 142">
            <a:extLst>
              <a:ext uri="{FF2B5EF4-FFF2-40B4-BE49-F238E27FC236}">
                <a16:creationId xmlns:a16="http://schemas.microsoft.com/office/drawing/2014/main" id="{44303EF2-BBDA-43AF-83F8-E36B36D42E9E}"/>
              </a:ext>
            </a:extLst>
          </p:cNvPr>
          <p:cNvSpPr/>
          <p:nvPr/>
        </p:nvSpPr>
        <p:spPr>
          <a:xfrm>
            <a:off x="5014778" y="2667004"/>
            <a:ext cx="2529159" cy="626842"/>
          </a:xfrm>
          <a:prstGeom prst="roundRect">
            <a:avLst/>
          </a:prstGeom>
          <a:gradFill flip="none" rotWithShape="0">
            <a:gsLst>
              <a:gs pos="0">
                <a:srgbClr val="FFFFFF">
                  <a:lumMod val="92000"/>
                </a:srgbClr>
              </a:gs>
              <a:gs pos="100000">
                <a:srgbClr val="FFFFFF"/>
              </a:gs>
            </a:gsLst>
            <a:lin ang="2700000" scaled="1"/>
            <a:tileRect/>
          </a:gradFill>
          <a:ln w="25400" cap="flat" cmpd="sng" algn="ctr">
            <a:noFill/>
            <a:prstDash val="solid"/>
          </a:ln>
          <a:effectLst>
            <a:outerShdw blurRad="38100" dist="25400" dir="2700000" sx="99000" sy="99000" algn="tl" rotWithShape="0">
              <a:prstClr val="black">
                <a:alpha val="75000"/>
              </a:prstClr>
            </a:outerShdw>
          </a:effectLst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Smartphone authenticator app - 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Code changes every few seconds</a:t>
            </a:r>
          </a:p>
        </p:txBody>
      </p:sp>
      <p:sp>
        <p:nvSpPr>
          <p:cNvPr id="9" name="Line 314">
            <a:extLst>
              <a:ext uri="{FF2B5EF4-FFF2-40B4-BE49-F238E27FC236}">
                <a16:creationId xmlns:a16="http://schemas.microsoft.com/office/drawing/2014/main" id="{4109B15D-F9C8-47E0-A3E4-4729C98278C8}"/>
              </a:ext>
            </a:extLst>
          </p:cNvPr>
          <p:cNvSpPr>
            <a:spLocks noChangeShapeType="1"/>
          </p:cNvSpPr>
          <p:nvPr/>
        </p:nvSpPr>
        <p:spPr bwMode="auto">
          <a:xfrm rot="16200000" flipV="1">
            <a:off x="7605894" y="6160721"/>
            <a:ext cx="498475" cy="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0" name="Rounded Rectangle 142">
            <a:extLst>
              <a:ext uri="{FF2B5EF4-FFF2-40B4-BE49-F238E27FC236}">
                <a16:creationId xmlns:a16="http://schemas.microsoft.com/office/drawing/2014/main" id="{78B8709E-65A2-44C8-903B-EEE5A8F5D367}"/>
              </a:ext>
            </a:extLst>
          </p:cNvPr>
          <p:cNvSpPr/>
          <p:nvPr/>
        </p:nvSpPr>
        <p:spPr>
          <a:xfrm>
            <a:off x="6387240" y="6170836"/>
            <a:ext cx="3259276" cy="274637"/>
          </a:xfrm>
          <a:prstGeom prst="roundRect">
            <a:avLst/>
          </a:prstGeom>
          <a:gradFill flip="none" rotWithShape="0">
            <a:gsLst>
              <a:gs pos="0">
                <a:srgbClr val="FFFFFF">
                  <a:lumMod val="92000"/>
                </a:srgbClr>
              </a:gs>
              <a:gs pos="100000">
                <a:srgbClr val="FFFFFF"/>
              </a:gs>
            </a:gsLst>
            <a:lin ang="2700000" scaled="1"/>
            <a:tileRect/>
          </a:gradFill>
          <a:ln w="25400" cap="flat" cmpd="sng" algn="ctr">
            <a:noFill/>
            <a:prstDash val="solid"/>
          </a:ln>
          <a:effectLst>
            <a:outerShdw blurRad="38100" dist="25400" dir="2700000" sx="99000" sy="99000" algn="tl" rotWithShape="0">
              <a:prstClr val="black">
                <a:alpha val="75000"/>
              </a:prstClr>
            </a:outerShdw>
          </a:effectLst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Physical security key plugs in to USB port</a:t>
            </a:r>
          </a:p>
        </p:txBody>
      </p:sp>
    </p:spTree>
    <p:extLst>
      <p:ext uri="{BB962C8B-B14F-4D97-AF65-F5344CB8AC3E}">
        <p14:creationId xmlns:p14="http://schemas.microsoft.com/office/powerpoint/2010/main" val="116315796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11A51D-12E0-4EB2-BA1E-9222EBF8A9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Network Password Management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EB90A8B-0BE1-4503-A187-EE70A97A96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9</a:t>
            </a:fld>
            <a:endParaRPr lang="en-US" dirty="0"/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3CF7BA03-8B15-487C-8CC7-D93E7D5C946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0718" y="1432969"/>
            <a:ext cx="7839482" cy="44227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61080812"/>
      </p:ext>
    </p:extLst>
  </p:cSld>
  <p:clrMapOvr>
    <a:masterClrMapping/>
  </p:clrMapOvr>
</p:sld>
</file>

<file path=ppt/theme/theme1.xml><?xml version="1.0" encoding="utf-8"?>
<a:theme xmlns:a="http://schemas.openxmlformats.org/drawingml/2006/main" name="LO Choice">
  <a:themeElements>
    <a:clrScheme name="LO">
      <a:dk1>
        <a:sysClr val="windowText" lastClr="000000"/>
      </a:dk1>
      <a:lt1>
        <a:sysClr val="window" lastClr="FFFFFF"/>
      </a:lt1>
      <a:dk2>
        <a:srgbClr val="000000"/>
      </a:dk2>
      <a:lt2>
        <a:srgbClr val="FFFFFF"/>
      </a:lt2>
      <a:accent1>
        <a:srgbClr val="009DDC"/>
      </a:accent1>
      <a:accent2>
        <a:srgbClr val="1D76BB"/>
      </a:accent2>
      <a:accent3>
        <a:srgbClr val="B2D237"/>
      </a:accent3>
      <a:accent4>
        <a:srgbClr val="1D3764"/>
      </a:accent4>
      <a:accent5>
        <a:srgbClr val="972883"/>
      </a:accent5>
      <a:accent6>
        <a:srgbClr val="5F1F5A"/>
      </a:accent6>
      <a:hlink>
        <a:srgbClr val="009DDC"/>
      </a:hlink>
      <a:folHlink>
        <a:srgbClr val="009DDC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 w="28575" cap="flat" cmpd="sng" algn="ctr">
          <a:solidFill>
            <a:srgbClr val="E62428"/>
          </a:solidFill>
          <a:prstDash val="solid"/>
        </a:ln>
        <a:effectLst/>
      </a:spPr>
      <a:bodyPr rtlCol="0" anchor="ctr"/>
      <a:lstStyle>
        <a:defPPr algn="ctr" defTabSz="914400">
          <a:defRPr sz="1100" b="1" kern="0" dirty="0" err="1">
            <a:solidFill>
              <a:srgbClr val="FF0000"/>
            </a:solidFill>
            <a:latin typeface="Arial"/>
          </a:defRPr>
        </a:defPPr>
      </a:lstStyle>
    </a:spDef>
    <a:lnDef>
      <a:spPr>
        <a:ln w="19050">
          <a:solidFill>
            <a:schemeClr val="tx1"/>
          </a:solidFill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resentation1" id="{2EE3165E-6E41-4D44-B53E-44DFFF8A99AF}" vid="{50343048-F59B-7A40-87E4-372C515EA0F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LO_OV_Template_5_0_WIDE</Template>
  <TotalTime>3948</TotalTime>
  <Words>866</Words>
  <Application>Microsoft Office PowerPoint</Application>
  <PresentationFormat>Widescreen</PresentationFormat>
  <Paragraphs>184</Paragraphs>
  <Slides>42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42</vt:i4>
      </vt:variant>
    </vt:vector>
  </HeadingPairs>
  <TitlesOfParts>
    <vt:vector size="45" baseType="lpstr">
      <vt:lpstr>Arial</vt:lpstr>
      <vt:lpstr>Calibri</vt:lpstr>
      <vt:lpstr>LO Choice</vt:lpstr>
      <vt:lpstr>Securing Your Computer</vt:lpstr>
      <vt:lpstr>Manage Passwords and Sign-In Options</vt:lpstr>
      <vt:lpstr>Password Security</vt:lpstr>
      <vt:lpstr>Sign-In Options Settings</vt:lpstr>
      <vt:lpstr>Windows Hello</vt:lpstr>
      <vt:lpstr>Dynamic Lock</vt:lpstr>
      <vt:lpstr>Picture Password Sign-In</vt:lpstr>
      <vt:lpstr>Security Key Settings</vt:lpstr>
      <vt:lpstr>Network Password Management</vt:lpstr>
      <vt:lpstr>PowerPoint Presentation</vt:lpstr>
      <vt:lpstr>Manage Windows Security</vt:lpstr>
      <vt:lpstr>Windows Security Settings</vt:lpstr>
      <vt:lpstr>Virus &amp; Threat Protection</vt:lpstr>
      <vt:lpstr>Microsoft Defender Antivirus</vt:lpstr>
      <vt:lpstr>Account Protection</vt:lpstr>
      <vt:lpstr>Firewall &amp; Network Protection</vt:lpstr>
      <vt:lpstr>Windows Defender Firewall with Advanced Security</vt:lpstr>
      <vt:lpstr>App &amp; Browser Control</vt:lpstr>
      <vt:lpstr>Device Security</vt:lpstr>
      <vt:lpstr>Device Performance and Health</vt:lpstr>
      <vt:lpstr>Family Options</vt:lpstr>
      <vt:lpstr>PowerPoint Presentation</vt:lpstr>
      <vt:lpstr>Manage Windows Updates</vt:lpstr>
      <vt:lpstr>Windows Update Settings</vt:lpstr>
      <vt:lpstr>Windows Update Advanced Options Settings</vt:lpstr>
      <vt:lpstr>Delivery Optimization Settings</vt:lpstr>
      <vt:lpstr>PowerPoint Presentation</vt:lpstr>
      <vt:lpstr>Use Other Security Features</vt:lpstr>
      <vt:lpstr>Switch Between Standard and Administrative User</vt:lpstr>
      <vt:lpstr>The Find My Device Feature</vt:lpstr>
      <vt:lpstr>Manual and Automatic PC Lock</vt:lpstr>
      <vt:lpstr>Secure Boot</vt:lpstr>
      <vt:lpstr>Two-Step verification</vt:lpstr>
      <vt:lpstr>User Account Control</vt:lpstr>
      <vt:lpstr>BitLocker Drive Encryption</vt:lpstr>
      <vt:lpstr>Privacy</vt:lpstr>
      <vt:lpstr>Wi-Fi Settings</vt:lpstr>
      <vt:lpstr>Mobile Hotspot</vt:lpstr>
      <vt:lpstr>TPM</vt:lpstr>
      <vt:lpstr>Guidelines for Securing Windows 11 and Your Privacy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Securing Your Computer</dc:title>
  <dc:creator>Gail Sandler</dc:creator>
  <cp:lastModifiedBy>Michelle Farney</cp:lastModifiedBy>
  <cp:revision>21</cp:revision>
  <dcterms:created xsi:type="dcterms:W3CDTF">2021-11-19T16:10:48Z</dcterms:created>
  <dcterms:modified xsi:type="dcterms:W3CDTF">2022-02-10T19:27:32Z</dcterms:modified>
</cp:coreProperties>
</file>