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1"/>
  </p:sldMasterIdLst>
  <p:notesMasterIdLst>
    <p:notesMasterId r:id="rId28"/>
  </p:notesMasterIdLst>
  <p:handoutMasterIdLst>
    <p:handoutMasterId r:id="rId29"/>
  </p:handoutMasterIdLst>
  <p:sldIdLst>
    <p:sldId id="261" r:id="rId2"/>
    <p:sldId id="267" r:id="rId3"/>
    <p:sldId id="268" r:id="rId4"/>
    <p:sldId id="269" r:id="rId5"/>
    <p:sldId id="270" r:id="rId6"/>
    <p:sldId id="271" r:id="rId7"/>
    <p:sldId id="272" r:id="rId8"/>
    <p:sldId id="274" r:id="rId9"/>
    <p:sldId id="275" r:id="rId10"/>
    <p:sldId id="276" r:id="rId11"/>
    <p:sldId id="277" r:id="rId12"/>
    <p:sldId id="279" r:id="rId13"/>
    <p:sldId id="278" r:id="rId14"/>
    <p:sldId id="281" r:id="rId15"/>
    <p:sldId id="282" r:id="rId16"/>
    <p:sldId id="283" r:id="rId17"/>
    <p:sldId id="284" r:id="rId18"/>
    <p:sldId id="290" r:id="rId19"/>
    <p:sldId id="292" r:id="rId20"/>
    <p:sldId id="285" r:id="rId21"/>
    <p:sldId id="286" r:id="rId22"/>
    <p:sldId id="287" r:id="rId23"/>
    <p:sldId id="288" r:id="rId24"/>
    <p:sldId id="289" r:id="rId25"/>
    <p:sldId id="291" r:id="rId26"/>
    <p:sldId id="266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6" autoAdjust="0"/>
    <p:restoredTop sz="86452" autoAdjust="0"/>
  </p:normalViewPr>
  <p:slideViewPr>
    <p:cSldViewPr snapToGrid="0">
      <p:cViewPr varScale="1">
        <p:scale>
          <a:sx n="68" d="100"/>
          <a:sy n="68" d="100"/>
        </p:scale>
        <p:origin x="39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325218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25E74FBB-8294-4142-9CE8-C77288EA2E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5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12770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2FD45C-FC77-46A1-BFC1-3AAAEEB4D05F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D60AE160-6D79-4BA1-B9FF-141CD3A74F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556FD5-90A1-4B42-94B5-A40FD9F26A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232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69929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5419B5-2454-4602-83BD-72A5B3B35F82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9" name="Picture 8" descr="bottom graphic.png">
            <a:extLst>
              <a:ext uri="{FF2B5EF4-FFF2-40B4-BE49-F238E27FC236}">
                <a16:creationId xmlns:a16="http://schemas.microsoft.com/office/drawing/2014/main" id="{F2882B9C-95BF-4AF6-8AD0-F24351A937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473F98-6D55-4777-8818-2C85F46345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9FA0ED-DCD7-4467-A332-3657FB6F5CEA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939087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A34973-D227-424C-9FE6-52A1743B02E7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0444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25716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69559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531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34756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8267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49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53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3544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826531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5432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938496"/>
            <a:ext cx="11280200" cy="4386103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3911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2" y="2124194"/>
            <a:ext cx="11280201" cy="401320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28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2263430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98920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60263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C8C0DA67-EDDC-4A13-BF29-5CE9093937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1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63535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B14402-BA85-45F0-8971-26AC977815BD}"/>
              </a:ext>
            </a:extLst>
          </p:cNvPr>
          <p:cNvPicPr>
            <a:picLocks noChangeAspect="1"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18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  <p:sldLayoutId id="2147483846" r:id="rId18"/>
    <p:sldLayoutId id="2147483847" r:id="rId19"/>
    <p:sldLayoutId id="2147483848" r:id="rId20"/>
    <p:sldLayoutId id="2147483849" r:id="rId21"/>
    <p:sldLayoutId id="2147483850" r:id="rId22"/>
    <p:sldLayoutId id="2147483851" r:id="rId23"/>
    <p:sldLayoutId id="2147483852" r:id="rId24"/>
    <p:sldLayoutId id="2147483853" r:id="rId25"/>
    <p:sldLayoutId id="2147483799" r:id="rId26"/>
    <p:sldLayoutId id="2147483801" r:id="rId27"/>
    <p:sldLayoutId id="2147483818" r:id="rId28"/>
    <p:sldLayoutId id="2147483822" r:id="rId29"/>
    <p:sldLayoutId id="2147483819" r:id="rId30"/>
    <p:sldLayoutId id="2147483826" r:id="rId31"/>
    <p:sldLayoutId id="2147483816" r:id="rId32"/>
    <p:sldLayoutId id="2147483823" r:id="rId33"/>
    <p:sldLayoutId id="2147483817" r:id="rId34"/>
    <p:sldLayoutId id="2147483821" r:id="rId35"/>
    <p:sldLayoutId id="2147483804" r:id="rId36"/>
    <p:sldLayoutId id="2147483827" r:id="rId3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</p:spPr>
        <p:txBody>
          <a:bodyPr/>
          <a:lstStyle/>
          <a:p>
            <a:r>
              <a:rPr lang="en-US" dirty="0"/>
              <a:t>Browse the Web</a:t>
            </a:r>
          </a:p>
          <a:p>
            <a:r>
              <a:rPr lang="en-US" dirty="0"/>
              <a:t>Use Cloud-Based Apps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Accessing Cloud-Based Apps and Content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extLst>
              <a:ext uri="{FF2B5EF4-FFF2-40B4-BE49-F238E27FC236}">
                <a16:creationId xmlns:a16="http://schemas.microsoft.com/office/drawing/2014/main" id="{FAF11CE5-2E51-46D6-8F71-D77775BA6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86" y="1434432"/>
            <a:ext cx="6255822" cy="501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419E4B-57A5-4A4E-9719-D6CE86718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F6410B-8D5E-4FE9-9180-1E262301B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Pinned Sites</a:t>
            </a:r>
          </a:p>
        </p:txBody>
      </p:sp>
      <p:sp>
        <p:nvSpPr>
          <p:cNvPr id="5" name="Line 313">
            <a:extLst>
              <a:ext uri="{FF2B5EF4-FFF2-40B4-BE49-F238E27FC236}">
                <a16:creationId xmlns:a16="http://schemas.microsoft.com/office/drawing/2014/main" id="{FA8342DD-9C09-4DA8-8993-FA86454DD483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422661" y="353741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Line 316">
            <a:extLst>
              <a:ext uri="{FF2B5EF4-FFF2-40B4-BE49-F238E27FC236}">
                <a16:creationId xmlns:a16="http://schemas.microsoft.com/office/drawing/2014/main" id="{BEB78387-6807-41B6-A205-83E67B2354AF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3378928" y="4929055"/>
            <a:ext cx="2508068" cy="1741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53B540F0-E0E1-4F39-9318-B56B3C56B803}"/>
              </a:ext>
            </a:extLst>
          </p:cNvPr>
          <p:cNvSpPr/>
          <p:nvPr/>
        </p:nvSpPr>
        <p:spPr>
          <a:xfrm>
            <a:off x="2950577" y="3205877"/>
            <a:ext cx="1838326" cy="63633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 site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pinned manually to both the Start menu and taskbar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CC8B138-578E-4C11-870F-534D568F5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114" y="1556351"/>
            <a:ext cx="4126286" cy="47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316">
            <a:extLst>
              <a:ext uri="{FF2B5EF4-FFF2-40B4-BE49-F238E27FC236}">
                <a16:creationId xmlns:a16="http://schemas.microsoft.com/office/drawing/2014/main" id="{D9AE3CD0-1885-47C3-89A5-BEF7F7F1E495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9625214" y="5188069"/>
            <a:ext cx="1709839" cy="744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314">
            <a:extLst>
              <a:ext uri="{FF2B5EF4-FFF2-40B4-BE49-F238E27FC236}">
                <a16:creationId xmlns:a16="http://schemas.microsoft.com/office/drawing/2014/main" id="{BB7B4327-F006-462E-8FFC-AEB54C89FF6D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584431" y="388525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7A181396-B02E-4C06-B1D6-C5602B6299CC}"/>
              </a:ext>
            </a:extLst>
          </p:cNvPr>
          <p:cNvSpPr/>
          <p:nvPr/>
        </p:nvSpPr>
        <p:spPr>
          <a:xfrm>
            <a:off x="8598007" y="4072396"/>
            <a:ext cx="215265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Site pinned via the wizard</a:t>
            </a:r>
          </a:p>
        </p:txBody>
      </p:sp>
    </p:spTree>
    <p:extLst>
      <p:ext uri="{BB962C8B-B14F-4D97-AF65-F5344CB8AC3E}">
        <p14:creationId xmlns:p14="http://schemas.microsoft.com/office/powerpoint/2010/main" val="2444142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>
            <a:extLst>
              <a:ext uri="{FF2B5EF4-FFF2-40B4-BE49-F238E27FC236}">
                <a16:creationId xmlns:a16="http://schemas.microsoft.com/office/drawing/2014/main" id="{B99D5A8B-56B9-4592-B7E7-9CAB78FF3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211" y="3610418"/>
            <a:ext cx="23907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01E9A9-2036-4FD4-9A99-8635B8A21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17CFD02-0A94-47F6-94DC-63D80FE3E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Tabs</a:t>
            </a:r>
          </a:p>
        </p:txBody>
      </p:sp>
      <p:sp>
        <p:nvSpPr>
          <p:cNvPr id="5" name="Line 314">
            <a:extLst>
              <a:ext uri="{FF2B5EF4-FFF2-40B4-BE49-F238E27FC236}">
                <a16:creationId xmlns:a16="http://schemas.microsoft.com/office/drawing/2014/main" id="{716C510F-47A4-4926-8023-A96D6108B188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0477556" y="256701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Rounded Rectangle 142">
            <a:extLst>
              <a:ext uri="{FF2B5EF4-FFF2-40B4-BE49-F238E27FC236}">
                <a16:creationId xmlns:a16="http://schemas.microsoft.com/office/drawing/2014/main" id="{A3D7D605-5E57-4A8F-BF9C-CEE13BB781AD}"/>
              </a:ext>
            </a:extLst>
          </p:cNvPr>
          <p:cNvSpPr/>
          <p:nvPr/>
        </p:nvSpPr>
        <p:spPr>
          <a:xfrm>
            <a:off x="9470122" y="263632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New tab button</a:t>
            </a: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CA0417A4-CCBB-4BBA-820B-1862BC883A95}"/>
              </a:ext>
            </a:extLst>
          </p:cNvPr>
          <p:cNvSpPr/>
          <p:nvPr/>
        </p:nvSpPr>
        <p:spPr>
          <a:xfrm>
            <a:off x="7043240" y="3098795"/>
            <a:ext cx="198114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Vertical tabs collapsed</a:t>
            </a:r>
          </a:p>
        </p:txBody>
      </p:sp>
      <p:sp>
        <p:nvSpPr>
          <p:cNvPr id="8" name="AutoShape 303">
            <a:extLst>
              <a:ext uri="{FF2B5EF4-FFF2-40B4-BE49-F238E27FC236}">
                <a16:creationId xmlns:a16="http://schemas.microsoft.com/office/drawing/2014/main" id="{2353AB03-841F-471A-8C30-39AC038DFEAD}"/>
              </a:ext>
            </a:extLst>
          </p:cNvPr>
          <p:cNvSpPr>
            <a:spLocks/>
          </p:cNvSpPr>
          <p:nvPr/>
        </p:nvSpPr>
        <p:spPr bwMode="auto">
          <a:xfrm flipH="1">
            <a:off x="7224029" y="3996746"/>
            <a:ext cx="152401" cy="97551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315">
            <a:extLst>
              <a:ext uri="{FF2B5EF4-FFF2-40B4-BE49-F238E27FC236}">
                <a16:creationId xmlns:a16="http://schemas.microsoft.com/office/drawing/2014/main" id="{CD37DCDE-BF7A-4734-B94D-EB1287DD948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8967" y="4209870"/>
            <a:ext cx="1095062" cy="27463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8E0269E9-C6C5-4ADC-80A0-F886E593F526}"/>
              </a:ext>
            </a:extLst>
          </p:cNvPr>
          <p:cNvSpPr/>
          <p:nvPr/>
        </p:nvSpPr>
        <p:spPr>
          <a:xfrm>
            <a:off x="5016963" y="134162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Horizontal tabs</a:t>
            </a:r>
          </a:p>
        </p:txBody>
      </p:sp>
      <p:sp>
        <p:nvSpPr>
          <p:cNvPr id="13" name="AutoShape 303">
            <a:extLst>
              <a:ext uri="{FF2B5EF4-FFF2-40B4-BE49-F238E27FC236}">
                <a16:creationId xmlns:a16="http://schemas.microsoft.com/office/drawing/2014/main" id="{D78401F1-A6C4-4D8D-8E7A-12B02B4DA37E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6508479" y="-2414122"/>
            <a:ext cx="228959" cy="8445674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303">
            <a:extLst>
              <a:ext uri="{FF2B5EF4-FFF2-40B4-BE49-F238E27FC236}">
                <a16:creationId xmlns:a16="http://schemas.microsoft.com/office/drawing/2014/main" id="{6FD096B2-20D4-4F27-81CA-3AA12AB26ACB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2968521" y="1819959"/>
            <a:ext cx="173881" cy="1100741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0F32D18C-7EFD-4994-93E0-6ABD9E8EEC81}"/>
              </a:ext>
            </a:extLst>
          </p:cNvPr>
          <p:cNvSpPr/>
          <p:nvPr/>
        </p:nvSpPr>
        <p:spPr>
          <a:xfrm>
            <a:off x="267305" y="4420616"/>
            <a:ext cx="128911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Vertical tabs</a:t>
            </a: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C8D07FD4-AA9F-40ED-94E9-AE172436A5CA}"/>
              </a:ext>
            </a:extLst>
          </p:cNvPr>
          <p:cNvSpPr/>
          <p:nvPr/>
        </p:nvSpPr>
        <p:spPr>
          <a:xfrm>
            <a:off x="4404942" y="407255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Pinned tabs</a:t>
            </a:r>
          </a:p>
        </p:txBody>
      </p:sp>
      <p:sp>
        <p:nvSpPr>
          <p:cNvPr id="19" name="Line 313">
            <a:extLst>
              <a:ext uri="{FF2B5EF4-FFF2-40B4-BE49-F238E27FC236}">
                <a16:creationId xmlns:a16="http://schemas.microsoft.com/office/drawing/2014/main" id="{E8D60434-7F86-4424-9D5B-1C20562CBECE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112745" y="4209870"/>
            <a:ext cx="129219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C08D2FB-0DB4-46B1-A20E-F4BB01C1E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530" y="1961287"/>
            <a:ext cx="9291027" cy="328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315">
            <a:extLst>
              <a:ext uri="{FF2B5EF4-FFF2-40B4-BE49-F238E27FC236}">
                <a16:creationId xmlns:a16="http://schemas.microsoft.com/office/drawing/2014/main" id="{780CC00C-8283-4BDA-B14F-65E3A52D163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60603" y="2427492"/>
            <a:ext cx="1993793" cy="167232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F1B4489A-A4D3-4A9F-9413-689CE7030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084" y="3505514"/>
            <a:ext cx="44767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AutoShape 303">
            <a:extLst>
              <a:ext uri="{FF2B5EF4-FFF2-40B4-BE49-F238E27FC236}">
                <a16:creationId xmlns:a16="http://schemas.microsoft.com/office/drawing/2014/main" id="{3310D509-05BD-4714-961A-6E3C75255F9A}"/>
              </a:ext>
            </a:extLst>
          </p:cNvPr>
          <p:cNvSpPr>
            <a:spLocks/>
          </p:cNvSpPr>
          <p:nvPr/>
        </p:nvSpPr>
        <p:spPr bwMode="auto">
          <a:xfrm flipH="1">
            <a:off x="1623899" y="3612053"/>
            <a:ext cx="120355" cy="1891764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Rounded Rectangle 142">
            <a:extLst>
              <a:ext uri="{FF2B5EF4-FFF2-40B4-BE49-F238E27FC236}">
                <a16:creationId xmlns:a16="http://schemas.microsoft.com/office/drawing/2014/main" id="{5C7D3C6B-6F7F-455E-971A-C6DB7D98B125}"/>
              </a:ext>
            </a:extLst>
          </p:cNvPr>
          <p:cNvSpPr/>
          <p:nvPr/>
        </p:nvSpPr>
        <p:spPr>
          <a:xfrm>
            <a:off x="1282701" y="2752306"/>
            <a:ext cx="198114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Tab actions menu</a:t>
            </a:r>
          </a:p>
        </p:txBody>
      </p:sp>
      <p:sp>
        <p:nvSpPr>
          <p:cNvPr id="26" name="Line 314">
            <a:extLst>
              <a:ext uri="{FF2B5EF4-FFF2-40B4-BE49-F238E27FC236}">
                <a16:creationId xmlns:a16="http://schemas.microsoft.com/office/drawing/2014/main" id="{CCF14487-8E3D-4713-AEA1-8FD178A1870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024038" y="253941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7" name="Line 316">
            <a:extLst>
              <a:ext uri="{FF2B5EF4-FFF2-40B4-BE49-F238E27FC236}">
                <a16:creationId xmlns:a16="http://schemas.microsoft.com/office/drawing/2014/main" id="{46D9F8CB-E06B-408E-A9FB-1B28F6B64E53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1704408" y="3390672"/>
            <a:ext cx="669930" cy="327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E0291CF-D065-46F3-8462-2F499C73B3F1}"/>
              </a:ext>
            </a:extLst>
          </p:cNvPr>
          <p:cNvSpPr/>
          <p:nvPr/>
        </p:nvSpPr>
        <p:spPr>
          <a:xfrm>
            <a:off x="3840480" y="3727272"/>
            <a:ext cx="357051" cy="200294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0" name="Line 316">
            <a:extLst>
              <a:ext uri="{FF2B5EF4-FFF2-40B4-BE49-F238E27FC236}">
                <a16:creationId xmlns:a16="http://schemas.microsoft.com/office/drawing/2014/main" id="{81BF88E9-3B27-4A6D-B0E2-976409CBAADD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735501" y="349682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9" name="Rounded Rectangle 142">
            <a:extLst>
              <a:ext uri="{FF2B5EF4-FFF2-40B4-BE49-F238E27FC236}">
                <a16:creationId xmlns:a16="http://schemas.microsoft.com/office/drawing/2014/main" id="{4A6B1C4C-4831-4CB4-9A14-4605AB3AA65A}"/>
              </a:ext>
            </a:extLst>
          </p:cNvPr>
          <p:cNvSpPr/>
          <p:nvPr/>
        </p:nvSpPr>
        <p:spPr>
          <a:xfrm>
            <a:off x="2337761" y="3159461"/>
            <a:ext cx="198114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Collapse pane button</a:t>
            </a:r>
          </a:p>
        </p:txBody>
      </p:sp>
    </p:spTree>
    <p:extLst>
      <p:ext uri="{BB962C8B-B14F-4D97-AF65-F5344CB8AC3E}">
        <p14:creationId xmlns:p14="http://schemas.microsoft.com/office/powerpoint/2010/main" val="189744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47E2E6-91CC-4EE2-994B-6672C4FCF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5E2B87B-0AAF-452A-98EA-81303AA18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Sleeping Tabs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1EA9019-F1BB-48FB-B4FF-075653924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826" y="1981607"/>
            <a:ext cx="7261826" cy="388796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02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AA245D-DC25-4FA7-8A3D-BBBD06CBF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E38E61-AB87-432E-967B-505D15688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Edge Settings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74FBC46-5242-4275-98E7-E34F8D0E3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44" y="1615214"/>
            <a:ext cx="9092512" cy="47675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926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448F4-87E7-49D7-B820-1A8732BA0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D58CB9B-7421-4E72-B2C8-A03595917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and Privacy in Microsoft Edge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AFF2F5-D798-45B2-968F-1CF11038E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Microsoft Edge is designed to thwart hackers.</a:t>
            </a:r>
          </a:p>
          <a:p>
            <a:r>
              <a:rPr lang="en-US" dirty="0"/>
              <a:t>The app is sandboxed separately from the operating system.</a:t>
            </a:r>
          </a:p>
          <a:p>
            <a:pPr algn="l"/>
            <a:r>
              <a:rPr lang="en-US" b="1" dirty="0"/>
              <a:t>Privacy, search, and services </a:t>
            </a:r>
            <a:r>
              <a:rPr lang="en-US" dirty="0"/>
              <a:t>tab has many settings you can use to enhance browser security and privacy:</a:t>
            </a:r>
          </a:p>
          <a:p>
            <a:pPr marL="461963" lvl="1"/>
            <a:r>
              <a:rPr lang="en-US" dirty="0"/>
              <a:t>Tracking prevention</a:t>
            </a:r>
          </a:p>
          <a:p>
            <a:pPr marL="461963" lvl="1"/>
            <a:r>
              <a:rPr lang="en-US" dirty="0"/>
              <a:t>Clear browsing data</a:t>
            </a:r>
          </a:p>
          <a:p>
            <a:pPr marL="461963" lvl="1"/>
            <a:r>
              <a:rPr lang="en-US" dirty="0"/>
              <a:t>Microsoft Defender SmartScreen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397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DB05F5-EFAD-41F6-946D-7D18CD2B2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Extensions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F72F2F-9F90-4E5A-B07F-777892ABE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Content Placeholder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F41EECD-17DD-4361-965D-7916BF40D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629" y="1524223"/>
            <a:ext cx="6587020" cy="4921250"/>
          </a:xfrm>
          <a:prstGeom prst="rect">
            <a:avLst/>
          </a:prstGeom>
        </p:spPr>
      </p:pic>
      <p:sp>
        <p:nvSpPr>
          <p:cNvPr id="6" name="Line 313">
            <a:extLst>
              <a:ext uri="{FF2B5EF4-FFF2-40B4-BE49-F238E27FC236}">
                <a16:creationId xmlns:a16="http://schemas.microsoft.com/office/drawing/2014/main" id="{0A79E8B6-F317-4195-A834-A494F5CC981B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893629" y="385354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143">
            <a:extLst>
              <a:ext uri="{FF2B5EF4-FFF2-40B4-BE49-F238E27FC236}">
                <a16:creationId xmlns:a16="http://schemas.microsoft.com/office/drawing/2014/main" id="{C852E4F5-BCF6-4876-B937-AAAA329E267E}"/>
              </a:ext>
            </a:extLst>
          </p:cNvPr>
          <p:cNvSpPr/>
          <p:nvPr/>
        </p:nvSpPr>
        <p:spPr>
          <a:xfrm>
            <a:off x="9140923" y="3710210"/>
            <a:ext cx="1200506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Not enabled</a:t>
            </a:r>
          </a:p>
        </p:txBody>
      </p:sp>
      <p:sp>
        <p:nvSpPr>
          <p:cNvPr id="8" name="Line 313">
            <a:extLst>
              <a:ext uri="{FF2B5EF4-FFF2-40B4-BE49-F238E27FC236}">
                <a16:creationId xmlns:a16="http://schemas.microsoft.com/office/drawing/2014/main" id="{96914FD7-A7D7-4A1A-8BFE-B1330869CCE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893630" y="460181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143">
            <a:extLst>
              <a:ext uri="{FF2B5EF4-FFF2-40B4-BE49-F238E27FC236}">
                <a16:creationId xmlns:a16="http://schemas.microsoft.com/office/drawing/2014/main" id="{FCB1DC1D-E6C2-438D-B844-A46CA05D7937}"/>
              </a:ext>
            </a:extLst>
          </p:cNvPr>
          <p:cNvSpPr/>
          <p:nvPr/>
        </p:nvSpPr>
        <p:spPr>
          <a:xfrm>
            <a:off x="9140924" y="4458473"/>
            <a:ext cx="1200506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Enabled</a:t>
            </a:r>
          </a:p>
        </p:txBody>
      </p:sp>
      <p:sp>
        <p:nvSpPr>
          <p:cNvPr id="10" name="Line 313">
            <a:extLst>
              <a:ext uri="{FF2B5EF4-FFF2-40B4-BE49-F238E27FC236}">
                <a16:creationId xmlns:a16="http://schemas.microsoft.com/office/drawing/2014/main" id="{CA0AAE32-87DF-4D01-99FE-007F52DB626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474029" y="573206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43">
            <a:extLst>
              <a:ext uri="{FF2B5EF4-FFF2-40B4-BE49-F238E27FC236}">
                <a16:creationId xmlns:a16="http://schemas.microsoft.com/office/drawing/2014/main" id="{D373200F-A857-4336-B660-1F834C2780A6}"/>
              </a:ext>
            </a:extLst>
          </p:cNvPr>
          <p:cNvSpPr/>
          <p:nvPr/>
        </p:nvSpPr>
        <p:spPr>
          <a:xfrm>
            <a:off x="4721323" y="5588729"/>
            <a:ext cx="1581506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Get extensions</a:t>
            </a:r>
          </a:p>
        </p:txBody>
      </p:sp>
    </p:spTree>
    <p:extLst>
      <p:ext uri="{BB962C8B-B14F-4D97-AF65-F5344CB8AC3E}">
        <p14:creationId xmlns:p14="http://schemas.microsoft.com/office/powerpoint/2010/main" val="2663685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1C5EF-F97B-4ECC-9F09-EDCF0212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Browsing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201AD9-EBAF-4ABB-86C1-46B67604C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pic>
        <p:nvPicPr>
          <p:cNvPr id="4" name="Content Placeholder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5615E09-ACA8-4767-B227-2DEC60E4A9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077"/>
          <a:stretch/>
        </p:blipFill>
        <p:spPr>
          <a:xfrm>
            <a:off x="2322761" y="1449977"/>
            <a:ext cx="7354887" cy="490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6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884D4-1FA7-48B8-AAEC-C286785C4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Sign In and Sign Out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30CB20-FCB1-4ABC-B50C-2082F52A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pic>
        <p:nvPicPr>
          <p:cNvPr id="4" name="Content Placeholder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0386348-C546-49D2-B1F1-AEEBDD79F4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6304"/>
          <a:stretch/>
        </p:blipFill>
        <p:spPr>
          <a:xfrm>
            <a:off x="4247356" y="2714976"/>
            <a:ext cx="3697288" cy="2630958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34268019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2F0487-4B24-47D2-9A96-FFCD0D9A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DD515-E351-49C9-A84E-F351C71716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Browsing the Web with Microsoft Edge</a:t>
            </a:r>
          </a:p>
        </p:txBody>
      </p:sp>
    </p:spTree>
    <p:extLst>
      <p:ext uri="{BB962C8B-B14F-4D97-AF65-F5344CB8AC3E}">
        <p14:creationId xmlns:p14="http://schemas.microsoft.com/office/powerpoint/2010/main" val="3435955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2F0487-4B24-47D2-9A96-FFCD0D9A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DD515-E351-49C9-A84E-F351C71716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Customizing Microsoft Edge</a:t>
            </a:r>
          </a:p>
        </p:txBody>
      </p:sp>
    </p:spTree>
    <p:extLst>
      <p:ext uri="{BB962C8B-B14F-4D97-AF65-F5344CB8AC3E}">
        <p14:creationId xmlns:p14="http://schemas.microsoft.com/office/powerpoint/2010/main" val="1450100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 the Web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7448B-6ABC-434F-8CF4-CDE1672B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Cloud-Based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9EA33B-3749-4046-9F1A-CEDDC97640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22661-ADC8-43E2-9C55-9C3E4301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923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A59501-4313-4122-85C9-4E6463B03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CEDC02-091C-4908-9AAC-99470B3A9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Services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DED2E6-06BE-4184-A2F2-C4988FE22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 or apps.</a:t>
            </a:r>
          </a:p>
          <a:p>
            <a:r>
              <a:rPr lang="en-US" dirty="0"/>
              <a:t>Hosted remotely.</a:t>
            </a:r>
          </a:p>
          <a:p>
            <a:r>
              <a:rPr lang="en-US" dirty="0"/>
              <a:t>Requires fast, reliable Internet connection.</a:t>
            </a:r>
          </a:p>
        </p:txBody>
      </p:sp>
    </p:spTree>
    <p:extLst>
      <p:ext uri="{BB962C8B-B14F-4D97-AF65-F5344CB8AC3E}">
        <p14:creationId xmlns:p14="http://schemas.microsoft.com/office/powerpoint/2010/main" val="860524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A55620-833D-4140-BBD1-DAE9620A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0EA923-52F5-4A64-AE47-269BCC62D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Cloud-Based Apps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E4563C-C39A-4861-920E-4F0AEA405B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Communication:</a:t>
            </a:r>
          </a:p>
          <a:p>
            <a:pPr lvl="1"/>
            <a:r>
              <a:rPr lang="en-US" dirty="0"/>
              <a:t>Zoom</a:t>
            </a:r>
          </a:p>
          <a:p>
            <a:pPr lvl="1"/>
            <a:r>
              <a:rPr lang="en-US" dirty="0"/>
              <a:t>Google Talk</a:t>
            </a:r>
          </a:p>
          <a:p>
            <a:pPr lvl="1"/>
            <a:r>
              <a:rPr lang="en-US" dirty="0"/>
              <a:t>Microsoft Teams</a:t>
            </a:r>
          </a:p>
          <a:p>
            <a:r>
              <a:rPr lang="en-US" dirty="0"/>
              <a:t>Productivity apps:</a:t>
            </a:r>
          </a:p>
          <a:p>
            <a:pPr lvl="1"/>
            <a:r>
              <a:rPr lang="en-US" dirty="0"/>
              <a:t>Microsoft Office 365</a:t>
            </a:r>
          </a:p>
          <a:p>
            <a:pPr lvl="1"/>
            <a:r>
              <a:rPr lang="en-US" dirty="0"/>
              <a:t>Google Workspace</a:t>
            </a:r>
          </a:p>
          <a:p>
            <a:r>
              <a:rPr lang="en-US" dirty="0"/>
              <a:t>File sharing apps:</a:t>
            </a:r>
          </a:p>
          <a:p>
            <a:pPr lvl="1"/>
            <a:r>
              <a:rPr lang="en-US" dirty="0"/>
              <a:t>Dropbox</a:t>
            </a:r>
          </a:p>
          <a:p>
            <a:pPr lvl="1"/>
            <a:r>
              <a:rPr lang="en-US" dirty="0"/>
              <a:t>OneDrive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921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0A63FB-0F34-4455-92D4-EB00E7FD6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E72BB1-BE82-4AAA-B739-70077453C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Webmail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20DF93D-D658-45C3-82A9-2C0C9A43C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</p:spPr>
        <p:txBody>
          <a:bodyPr/>
          <a:lstStyle/>
          <a:p>
            <a:r>
              <a:rPr lang="en-US" dirty="0"/>
              <a:t>System that manages messages is remote:</a:t>
            </a:r>
          </a:p>
          <a:p>
            <a:pPr marL="461963" lvl="1"/>
            <a:r>
              <a:rPr lang="en-US" dirty="0"/>
              <a:t>Google</a:t>
            </a:r>
          </a:p>
          <a:p>
            <a:pPr marL="461963" lvl="1"/>
            <a:r>
              <a:rPr lang="en-US" dirty="0"/>
              <a:t>Microsoft</a:t>
            </a:r>
          </a:p>
          <a:p>
            <a:pPr marL="461963" lvl="1"/>
            <a:r>
              <a:rPr lang="en-US" dirty="0"/>
              <a:t>ISP</a:t>
            </a:r>
          </a:p>
          <a:p>
            <a:r>
              <a:rPr lang="en-US" dirty="0"/>
              <a:t>Access messages through a web browser or a traditional desktop app.</a:t>
            </a:r>
          </a:p>
          <a:p>
            <a:r>
              <a:rPr lang="en-US" dirty="0"/>
              <a:t>Browser-based access gives you access from any computer, anywhere in the world.</a:t>
            </a:r>
          </a:p>
          <a:p>
            <a:pPr marL="461963" lvl="1"/>
            <a:r>
              <a:rPr lang="en-US" dirty="0"/>
              <a:t>Consider using the browser’s private browsing mode.</a:t>
            </a:r>
          </a:p>
        </p:txBody>
      </p:sp>
    </p:spTree>
    <p:extLst>
      <p:ext uri="{BB962C8B-B14F-4D97-AF65-F5344CB8AC3E}">
        <p14:creationId xmlns:p14="http://schemas.microsoft.com/office/powerpoint/2010/main" val="33935069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620EC21-EA86-4EE8-888C-E90855EF0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Productivity Apps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6F7540-2378-4A05-8FFF-528CFE753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8F700C7-1D7C-489E-BEB7-F22FECD9F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46" y="1450386"/>
            <a:ext cx="5656154" cy="473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589FF1F0-3BDD-4D88-B9DC-85A4C3566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53" y="1450386"/>
            <a:ext cx="5303520" cy="47623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06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E0B402-088E-4CBD-AD87-F475291F9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B8F76A-E907-4301-A511-79CCC2F331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Cloud-Based Apps</a:t>
            </a:r>
          </a:p>
        </p:txBody>
      </p:sp>
    </p:spTree>
    <p:extLst>
      <p:ext uri="{BB962C8B-B14F-4D97-AF65-F5344CB8AC3E}">
        <p14:creationId xmlns:p14="http://schemas.microsoft.com/office/powerpoint/2010/main" val="19490330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Microsoft Edge features do you think you will use most often? </a:t>
            </a:r>
          </a:p>
          <a:p>
            <a:r>
              <a:rPr lang="en-US" dirty="0"/>
              <a:t>Will you use cloud-based apps? If so, which ones? If not, why?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23C9FC-7AE4-4439-AF9B-1527DC3BC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A3F4A4D8-2801-415A-9869-4A9B794F92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5923" y="1301750"/>
            <a:ext cx="8160155" cy="492125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6A41E65-549B-4013-B143-91F3567DE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Internet</a:t>
            </a:r>
          </a:p>
        </p:txBody>
      </p:sp>
    </p:spTree>
    <p:extLst>
      <p:ext uri="{BB962C8B-B14F-4D97-AF65-F5344CB8AC3E}">
        <p14:creationId xmlns:p14="http://schemas.microsoft.com/office/powerpoint/2010/main" val="1758562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4BC0A7-884E-4CA8-992E-4B906275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10152-ED2F-42B3-B145-5F30B35C0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Locate, retrieve, and display content.</a:t>
            </a:r>
          </a:p>
          <a:p>
            <a:r>
              <a:rPr lang="en-US" dirty="0"/>
              <a:t>Major browsers for multiple operating systems include:</a:t>
            </a:r>
          </a:p>
          <a:p>
            <a:pPr marL="461963"/>
            <a:r>
              <a:rPr lang="en-US" sz="1600" dirty="0"/>
              <a:t>Microsoft Edge</a:t>
            </a:r>
          </a:p>
          <a:p>
            <a:pPr marL="461963"/>
            <a:r>
              <a:rPr lang="en-US" sz="1600" dirty="0"/>
              <a:t>Mozilla Firefox</a:t>
            </a:r>
          </a:p>
          <a:p>
            <a:pPr marL="461963"/>
            <a:r>
              <a:rPr lang="en-US" sz="1600" dirty="0"/>
              <a:t>Google Chrome</a:t>
            </a:r>
          </a:p>
          <a:p>
            <a:pPr marL="461963"/>
            <a:r>
              <a:rPr lang="en-US" sz="1600" dirty="0"/>
              <a:t>Safari</a:t>
            </a:r>
          </a:p>
          <a:p>
            <a:pPr marL="461963"/>
            <a:r>
              <a:rPr lang="en-US" sz="1600" dirty="0"/>
              <a:t>Opera</a:t>
            </a:r>
          </a:p>
          <a:p>
            <a:r>
              <a:rPr lang="en-US" dirty="0"/>
              <a:t>Can access information hosted on:</a:t>
            </a:r>
          </a:p>
          <a:p>
            <a:pPr marL="461963"/>
            <a:r>
              <a:rPr lang="en-US" sz="1600" dirty="0"/>
              <a:t>Internet</a:t>
            </a:r>
          </a:p>
          <a:p>
            <a:pPr marL="461963"/>
            <a:r>
              <a:rPr lang="en-US" sz="1600" dirty="0"/>
              <a:t>Private networks (intranets)</a:t>
            </a:r>
          </a:p>
          <a:p>
            <a:pPr marL="461963"/>
            <a:r>
              <a:rPr lang="en-US" sz="1600" dirty="0"/>
              <a:t>Local system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AD9BA22-089C-4A6B-9D38-A46CC3B7F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Apps</a:t>
            </a:r>
          </a:p>
        </p:txBody>
      </p:sp>
    </p:spTree>
    <p:extLst>
      <p:ext uri="{BB962C8B-B14F-4D97-AF65-F5344CB8AC3E}">
        <p14:creationId xmlns:p14="http://schemas.microsoft.com/office/powerpoint/2010/main" val="502821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E03421-B918-41B4-A53D-8AC535D1D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6A6242-5B5A-4DB9-AA2F-E502B1074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D07DBF0-901D-4E8D-AA36-776BA68AE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406" y="1314396"/>
            <a:ext cx="7362688" cy="51310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999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7D1EFC-B981-4A29-A540-A6BDD7282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E5510E-3A8E-4473-A3CD-6B0D6C4B4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Edge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AF596B2-AB1C-42FE-B114-767977D8A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919754" y="1685516"/>
            <a:ext cx="9085800" cy="48305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316">
            <a:extLst>
              <a:ext uri="{FF2B5EF4-FFF2-40B4-BE49-F238E27FC236}">
                <a16:creationId xmlns:a16="http://schemas.microsoft.com/office/drawing/2014/main" id="{D1E2FE76-C9FC-4BE3-A2AC-E10BC58F5403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301558" y="143971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53A39BB6-328A-4291-9BFE-C6B08F528B7F}"/>
              </a:ext>
            </a:extLst>
          </p:cNvPr>
          <p:cNvSpPr/>
          <p:nvPr/>
        </p:nvSpPr>
        <p:spPr>
          <a:xfrm>
            <a:off x="1957482" y="1152918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Tabs</a:t>
            </a:r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8563CD2D-DEBD-49BA-9818-0317567E3E1A}"/>
              </a:ext>
            </a:extLst>
          </p:cNvPr>
          <p:cNvSpPr/>
          <p:nvPr/>
        </p:nvSpPr>
        <p:spPr>
          <a:xfrm>
            <a:off x="5364480" y="1924594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Navigation Bar</a:t>
            </a:r>
          </a:p>
        </p:txBody>
      </p:sp>
      <p:sp>
        <p:nvSpPr>
          <p:cNvPr id="9" name="AutoShape 303">
            <a:extLst>
              <a:ext uri="{FF2B5EF4-FFF2-40B4-BE49-F238E27FC236}">
                <a16:creationId xmlns:a16="http://schemas.microsoft.com/office/drawing/2014/main" id="{201D495C-136E-49D4-855B-ADD7086079E8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2737027" y="25683"/>
            <a:ext cx="164937" cy="301732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0A266C0C-030A-49FB-8353-191FD5F5AC63}"/>
              </a:ext>
            </a:extLst>
          </p:cNvPr>
          <p:cNvSpPr/>
          <p:nvPr/>
        </p:nvSpPr>
        <p:spPr>
          <a:xfrm>
            <a:off x="4328160" y="113073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Add Tab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F7B17A-CE0D-4162-A184-239D837A2F0F}"/>
              </a:ext>
            </a:extLst>
          </p:cNvPr>
          <p:cNvSpPr/>
          <p:nvPr/>
        </p:nvSpPr>
        <p:spPr>
          <a:xfrm>
            <a:off x="963888" y="1924594"/>
            <a:ext cx="8980210" cy="274638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Line 314">
            <a:extLst>
              <a:ext uri="{FF2B5EF4-FFF2-40B4-BE49-F238E27FC236}">
                <a16:creationId xmlns:a16="http://schemas.microsoft.com/office/drawing/2014/main" id="{4EE62739-8747-4337-B1BA-05D3E92F982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060807" y="3113161"/>
            <a:ext cx="4984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8020EBAF-FD1C-4781-9C2E-A184C7873DB7}"/>
              </a:ext>
            </a:extLst>
          </p:cNvPr>
          <p:cNvSpPr/>
          <p:nvPr/>
        </p:nvSpPr>
        <p:spPr>
          <a:xfrm>
            <a:off x="936579" y="3053889"/>
            <a:ext cx="1724025" cy="3775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App Launcher for Microsoft online apps</a:t>
            </a:r>
          </a:p>
        </p:txBody>
      </p:sp>
      <p:sp>
        <p:nvSpPr>
          <p:cNvPr id="18" name="AutoShape 302">
            <a:extLst>
              <a:ext uri="{FF2B5EF4-FFF2-40B4-BE49-F238E27FC236}">
                <a16:creationId xmlns:a16="http://schemas.microsoft.com/office/drawing/2014/main" id="{214A4190-2B14-473A-B50A-417BB06240C0}"/>
              </a:ext>
            </a:extLst>
          </p:cNvPr>
          <p:cNvSpPr>
            <a:spLocks/>
          </p:cNvSpPr>
          <p:nvPr/>
        </p:nvSpPr>
        <p:spPr bwMode="auto">
          <a:xfrm>
            <a:off x="8758815" y="4641620"/>
            <a:ext cx="132988" cy="623072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71938D60-74A7-43CB-9700-C1EDDF1C30F7}"/>
              </a:ext>
            </a:extLst>
          </p:cNvPr>
          <p:cNvSpPr/>
          <p:nvPr/>
        </p:nvSpPr>
        <p:spPr>
          <a:xfrm>
            <a:off x="8935417" y="4751226"/>
            <a:ext cx="1724025" cy="3775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Recently visited and Suggested sites</a:t>
            </a:r>
          </a:p>
        </p:txBody>
      </p:sp>
      <p:grpSp>
        <p:nvGrpSpPr>
          <p:cNvPr id="20" name="Group 331">
            <a:extLst>
              <a:ext uri="{FF2B5EF4-FFF2-40B4-BE49-F238E27FC236}">
                <a16:creationId xmlns:a16="http://schemas.microsoft.com/office/drawing/2014/main" id="{1A756CBD-3352-47D3-A981-4AB162880405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9702663" y="2751098"/>
            <a:ext cx="190274" cy="377537"/>
            <a:chOff x="3353" y="2605"/>
            <a:chExt cx="257" cy="257"/>
          </a:xfrm>
        </p:grpSpPr>
        <p:sp>
          <p:nvSpPr>
            <p:cNvPr id="21" name="Line 332">
              <a:extLst>
                <a:ext uri="{FF2B5EF4-FFF2-40B4-BE49-F238E27FC236}">
                  <a16:creationId xmlns:a16="http://schemas.microsoft.com/office/drawing/2014/main" id="{AAB328E8-072C-4B2A-AC75-8FD44E6BFF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Line 333">
              <a:extLst>
                <a:ext uri="{FF2B5EF4-FFF2-40B4-BE49-F238E27FC236}">
                  <a16:creationId xmlns:a16="http://schemas.microsoft.com/office/drawing/2014/main" id="{1BF925EF-F20A-4207-8E94-2F9B8D6C46C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" name="Rounded Rectangle 142">
            <a:extLst>
              <a:ext uri="{FF2B5EF4-FFF2-40B4-BE49-F238E27FC236}">
                <a16:creationId xmlns:a16="http://schemas.microsoft.com/office/drawing/2014/main" id="{C4142B6C-4AB8-4306-9C0F-00888D3435B8}"/>
              </a:ext>
            </a:extLst>
          </p:cNvPr>
          <p:cNvSpPr/>
          <p:nvPr/>
        </p:nvSpPr>
        <p:spPr>
          <a:xfrm>
            <a:off x="9831998" y="2863923"/>
            <a:ext cx="113175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Page Settings</a:t>
            </a:r>
          </a:p>
        </p:txBody>
      </p:sp>
      <p:grpSp>
        <p:nvGrpSpPr>
          <p:cNvPr id="24" name="Group 331">
            <a:extLst>
              <a:ext uri="{FF2B5EF4-FFF2-40B4-BE49-F238E27FC236}">
                <a16:creationId xmlns:a16="http://schemas.microsoft.com/office/drawing/2014/main" id="{5BD2911B-52F5-4C39-94FB-C6CDDA16162C}"/>
              </a:ext>
            </a:extLst>
          </p:cNvPr>
          <p:cNvGrpSpPr>
            <a:grpSpLocks/>
          </p:cNvGrpSpPr>
          <p:nvPr/>
        </p:nvGrpSpPr>
        <p:grpSpPr bwMode="auto">
          <a:xfrm rot="16200000" flipH="1">
            <a:off x="9418388" y="2362245"/>
            <a:ext cx="190274" cy="377537"/>
            <a:chOff x="3353" y="2605"/>
            <a:chExt cx="257" cy="257"/>
          </a:xfrm>
        </p:grpSpPr>
        <p:sp>
          <p:nvSpPr>
            <p:cNvPr id="25" name="Line 332">
              <a:extLst>
                <a:ext uri="{FF2B5EF4-FFF2-40B4-BE49-F238E27FC236}">
                  <a16:creationId xmlns:a16="http://schemas.microsoft.com/office/drawing/2014/main" id="{7D3CBFC9-28F0-4299-A7C6-C0CDBDFBA0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Line 333">
              <a:extLst>
                <a:ext uri="{FF2B5EF4-FFF2-40B4-BE49-F238E27FC236}">
                  <a16:creationId xmlns:a16="http://schemas.microsoft.com/office/drawing/2014/main" id="{64102948-233D-472B-A5BA-B74E1161047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7" name="Rounded Rectangle 142">
            <a:extLst>
              <a:ext uri="{FF2B5EF4-FFF2-40B4-BE49-F238E27FC236}">
                <a16:creationId xmlns:a16="http://schemas.microsoft.com/office/drawing/2014/main" id="{C1AA1AF1-6010-4168-B9B4-44356ED72BAF}"/>
              </a:ext>
            </a:extLst>
          </p:cNvPr>
          <p:cNvSpPr/>
          <p:nvPr/>
        </p:nvSpPr>
        <p:spPr>
          <a:xfrm>
            <a:off x="9702293" y="2342062"/>
            <a:ext cx="113175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Notifications</a:t>
            </a:r>
          </a:p>
        </p:txBody>
      </p:sp>
      <p:sp>
        <p:nvSpPr>
          <p:cNvPr id="29" name="Line 314">
            <a:extLst>
              <a:ext uri="{FF2B5EF4-FFF2-40B4-BE49-F238E27FC236}">
                <a16:creationId xmlns:a16="http://schemas.microsoft.com/office/drawing/2014/main" id="{01035757-4F6C-4BE4-8F8C-27A39CDCAFCA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8441711" y="2287613"/>
            <a:ext cx="190273" cy="7787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2" name="Line 316">
            <a:extLst>
              <a:ext uri="{FF2B5EF4-FFF2-40B4-BE49-F238E27FC236}">
                <a16:creationId xmlns:a16="http://schemas.microsoft.com/office/drawing/2014/main" id="{D10F79D3-D7FF-4716-A562-913167ED48E6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794432" y="603042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Rounded Rectangle 142">
            <a:extLst>
              <a:ext uri="{FF2B5EF4-FFF2-40B4-BE49-F238E27FC236}">
                <a16:creationId xmlns:a16="http://schemas.microsoft.com/office/drawing/2014/main" id="{02F95155-04DF-4214-8832-E2D9B2EC37C2}"/>
              </a:ext>
            </a:extLst>
          </p:cNvPr>
          <p:cNvSpPr/>
          <p:nvPr/>
        </p:nvSpPr>
        <p:spPr>
          <a:xfrm>
            <a:off x="6550933" y="5740762"/>
            <a:ext cx="1484466" cy="3775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Personalize what is on this page</a:t>
            </a:r>
          </a:p>
        </p:txBody>
      </p:sp>
      <p:sp>
        <p:nvSpPr>
          <p:cNvPr id="33" name="Rounded Rectangle 142">
            <a:extLst>
              <a:ext uri="{FF2B5EF4-FFF2-40B4-BE49-F238E27FC236}">
                <a16:creationId xmlns:a16="http://schemas.microsoft.com/office/drawing/2014/main" id="{CCD9D5F1-8E06-42BA-9703-C8C48D57246E}"/>
              </a:ext>
            </a:extLst>
          </p:cNvPr>
          <p:cNvSpPr/>
          <p:nvPr/>
        </p:nvSpPr>
        <p:spPr>
          <a:xfrm>
            <a:off x="2648924" y="5727987"/>
            <a:ext cx="2738709" cy="343336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Suggested categories and content</a:t>
            </a:r>
          </a:p>
        </p:txBody>
      </p:sp>
      <p:sp>
        <p:nvSpPr>
          <p:cNvPr id="34" name="AutoShape 303">
            <a:extLst>
              <a:ext uri="{FF2B5EF4-FFF2-40B4-BE49-F238E27FC236}">
                <a16:creationId xmlns:a16="http://schemas.microsoft.com/office/drawing/2014/main" id="{F2539FBC-96BC-45FA-B941-9994619634C8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4038279" y="3751029"/>
            <a:ext cx="121161" cy="4842011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8EBF37-89AC-43CA-A174-06716CD425DC}"/>
              </a:ext>
            </a:extLst>
          </p:cNvPr>
          <p:cNvSpPr/>
          <p:nvPr/>
        </p:nvSpPr>
        <p:spPr>
          <a:xfrm>
            <a:off x="1310044" y="6250287"/>
            <a:ext cx="220484" cy="210551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6" name="Line 316">
            <a:extLst>
              <a:ext uri="{FF2B5EF4-FFF2-40B4-BE49-F238E27FC236}">
                <a16:creationId xmlns:a16="http://schemas.microsoft.com/office/drawing/2014/main" id="{412BCC50-089C-4025-833A-9ADB5BE35594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151161" y="599000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7" name="Rounded Rectangle 142">
            <a:extLst>
              <a:ext uri="{FF2B5EF4-FFF2-40B4-BE49-F238E27FC236}">
                <a16:creationId xmlns:a16="http://schemas.microsoft.com/office/drawing/2014/main" id="{3AB6E5A6-162F-4B01-9F63-10EAD934E5F5}"/>
              </a:ext>
            </a:extLst>
          </p:cNvPr>
          <p:cNvSpPr/>
          <p:nvPr/>
        </p:nvSpPr>
        <p:spPr>
          <a:xfrm>
            <a:off x="1005092" y="5353260"/>
            <a:ext cx="1904780" cy="3775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Open Navigation menu</a:t>
            </a:r>
          </a:p>
        </p:txBody>
      </p:sp>
      <p:sp>
        <p:nvSpPr>
          <p:cNvPr id="28" name="Rounded Rectangle 142">
            <a:extLst>
              <a:ext uri="{FF2B5EF4-FFF2-40B4-BE49-F238E27FC236}">
                <a16:creationId xmlns:a16="http://schemas.microsoft.com/office/drawing/2014/main" id="{CFA93630-1973-4770-A52D-7E4897CB6398}"/>
              </a:ext>
            </a:extLst>
          </p:cNvPr>
          <p:cNvSpPr/>
          <p:nvPr/>
        </p:nvSpPr>
        <p:spPr>
          <a:xfrm>
            <a:off x="7252601" y="229284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Microsoft Rewards</a:t>
            </a:r>
          </a:p>
        </p:txBody>
      </p:sp>
      <p:sp>
        <p:nvSpPr>
          <p:cNvPr id="35" name="Rounded Rectangle 143">
            <a:extLst>
              <a:ext uri="{FF2B5EF4-FFF2-40B4-BE49-F238E27FC236}">
                <a16:creationId xmlns:a16="http://schemas.microsoft.com/office/drawing/2014/main" id="{D3860181-6624-4018-A61B-A08038B1B8B4}"/>
              </a:ext>
            </a:extLst>
          </p:cNvPr>
          <p:cNvSpPr/>
          <p:nvPr/>
        </p:nvSpPr>
        <p:spPr>
          <a:xfrm>
            <a:off x="2932082" y="2205177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Favorites Bar</a:t>
            </a:r>
          </a:p>
        </p:txBody>
      </p:sp>
    </p:spTree>
    <p:extLst>
      <p:ext uri="{BB962C8B-B14F-4D97-AF65-F5344CB8AC3E}">
        <p14:creationId xmlns:p14="http://schemas.microsoft.com/office/powerpoint/2010/main" val="2809129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C44C32-460E-4D73-9B09-3CD379433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24EA9D-CFC2-463A-ACC1-4D1007E02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Microsoft Edge Navigation Bar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93E46A-0495-4043-AD85-A94C9E5FE49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360442" y="3607512"/>
            <a:ext cx="9144000" cy="3291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C77489-A516-4492-90A3-E220E62BE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1697724"/>
            <a:ext cx="9144000" cy="3281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ED322164-1369-48DC-BF92-7D7A67C94449}"/>
              </a:ext>
            </a:extLst>
          </p:cNvPr>
          <p:cNvSpPr/>
          <p:nvPr/>
        </p:nvSpPr>
        <p:spPr>
          <a:xfrm>
            <a:off x="4749301" y="1180021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New Tab</a:t>
            </a:r>
          </a:p>
        </p:txBody>
      </p:sp>
      <p:sp>
        <p:nvSpPr>
          <p:cNvPr id="9" name="Rounded Rectangle 143">
            <a:extLst>
              <a:ext uri="{FF2B5EF4-FFF2-40B4-BE49-F238E27FC236}">
                <a16:creationId xmlns:a16="http://schemas.microsoft.com/office/drawing/2014/main" id="{313447CA-CEDE-435E-BE45-E8945614A35C}"/>
              </a:ext>
            </a:extLst>
          </p:cNvPr>
          <p:cNvSpPr/>
          <p:nvPr/>
        </p:nvSpPr>
        <p:spPr>
          <a:xfrm>
            <a:off x="4545602" y="3150359"/>
            <a:ext cx="2131423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First page visited on a Tab</a:t>
            </a:r>
          </a:p>
        </p:txBody>
      </p:sp>
      <p:sp>
        <p:nvSpPr>
          <p:cNvPr id="10" name="Line 314">
            <a:extLst>
              <a:ext uri="{FF2B5EF4-FFF2-40B4-BE49-F238E27FC236}">
                <a16:creationId xmlns:a16="http://schemas.microsoft.com/office/drawing/2014/main" id="{69DAECFE-1D91-4FB6-B622-B1799AABC123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084387" y="227511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8ED275F4-18AA-4F9A-82E3-C152AE1470A3}"/>
              </a:ext>
            </a:extLst>
          </p:cNvPr>
          <p:cNvSpPr/>
          <p:nvPr/>
        </p:nvSpPr>
        <p:spPr>
          <a:xfrm>
            <a:off x="1856887" y="2235164"/>
            <a:ext cx="9534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Refresh</a:t>
            </a:r>
          </a:p>
        </p:txBody>
      </p:sp>
      <p:sp>
        <p:nvSpPr>
          <p:cNvPr id="12" name="Line 314">
            <a:extLst>
              <a:ext uri="{FF2B5EF4-FFF2-40B4-BE49-F238E27FC236}">
                <a16:creationId xmlns:a16="http://schemas.microsoft.com/office/drawing/2014/main" id="{5597DF1C-F0C2-48BC-9190-69BA1A0C621D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3989387" y="226056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FAF623F4-CCDF-44E2-B188-1A2476898419}"/>
              </a:ext>
            </a:extLst>
          </p:cNvPr>
          <p:cNvSpPr/>
          <p:nvPr/>
        </p:nvSpPr>
        <p:spPr>
          <a:xfrm>
            <a:off x="3552825" y="223516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Search/Address bar</a:t>
            </a:r>
          </a:p>
        </p:txBody>
      </p:sp>
      <p:sp>
        <p:nvSpPr>
          <p:cNvPr id="14" name="Line 314">
            <a:extLst>
              <a:ext uri="{FF2B5EF4-FFF2-40B4-BE49-F238E27FC236}">
                <a16:creationId xmlns:a16="http://schemas.microsoft.com/office/drawing/2014/main" id="{B48B3AA2-725D-455A-99CD-D43C91B5729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332787" y="229434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74C3DC41-125A-4D49-8ECB-2B9F0559521E}"/>
              </a:ext>
            </a:extLst>
          </p:cNvPr>
          <p:cNvSpPr/>
          <p:nvPr/>
        </p:nvSpPr>
        <p:spPr>
          <a:xfrm>
            <a:off x="6705113" y="2294344"/>
            <a:ext cx="2000737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Edit Favorite for this page</a:t>
            </a:r>
          </a:p>
        </p:txBody>
      </p:sp>
      <p:sp>
        <p:nvSpPr>
          <p:cNvPr id="16" name="Line 314">
            <a:extLst>
              <a:ext uri="{FF2B5EF4-FFF2-40B4-BE49-F238E27FC236}">
                <a16:creationId xmlns:a16="http://schemas.microsoft.com/office/drawing/2014/main" id="{0F35A6F9-9675-4682-AA07-11C97E97F3DE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789987" y="229434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4459F5DC-A457-4F8D-9BFC-2033D59C5442}"/>
              </a:ext>
            </a:extLst>
          </p:cNvPr>
          <p:cNvSpPr/>
          <p:nvPr/>
        </p:nvSpPr>
        <p:spPr>
          <a:xfrm>
            <a:off x="8810625" y="2289402"/>
            <a:ext cx="9534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Favorites</a:t>
            </a:r>
          </a:p>
        </p:txBody>
      </p:sp>
      <p:sp>
        <p:nvSpPr>
          <p:cNvPr id="18" name="Line 316">
            <a:extLst>
              <a:ext uri="{FF2B5EF4-FFF2-40B4-BE49-F238E27FC236}">
                <a16:creationId xmlns:a16="http://schemas.microsoft.com/office/drawing/2014/main" id="{503D883C-E893-48B2-B6ED-D222FC3AB25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9170988" y="150841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7D41204D-C9CC-42AE-8C86-694F47379CE8}"/>
              </a:ext>
            </a:extLst>
          </p:cNvPr>
          <p:cNvSpPr/>
          <p:nvPr/>
        </p:nvSpPr>
        <p:spPr>
          <a:xfrm>
            <a:off x="8141838" y="1238723"/>
            <a:ext cx="13344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Collections</a:t>
            </a:r>
          </a:p>
        </p:txBody>
      </p:sp>
      <p:sp>
        <p:nvSpPr>
          <p:cNvPr id="20" name="Line 316">
            <a:extLst>
              <a:ext uri="{FF2B5EF4-FFF2-40B4-BE49-F238E27FC236}">
                <a16:creationId xmlns:a16="http://schemas.microsoft.com/office/drawing/2014/main" id="{D284061A-ECD8-4448-A90F-3617BC48D79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9551987" y="151361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E9E7B489-664A-4CA4-A7B2-3DD3E7C34157}"/>
              </a:ext>
            </a:extLst>
          </p:cNvPr>
          <p:cNvSpPr/>
          <p:nvPr/>
        </p:nvSpPr>
        <p:spPr>
          <a:xfrm>
            <a:off x="9550968" y="1245929"/>
            <a:ext cx="9534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Personal</a:t>
            </a:r>
          </a:p>
        </p:txBody>
      </p:sp>
      <p:sp>
        <p:nvSpPr>
          <p:cNvPr id="22" name="Line 314">
            <a:extLst>
              <a:ext uri="{FF2B5EF4-FFF2-40B4-BE49-F238E27FC236}">
                <a16:creationId xmlns:a16="http://schemas.microsoft.com/office/drawing/2014/main" id="{018E5D4E-8C53-4839-AE5D-C86C490191D6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9940258" y="2392323"/>
            <a:ext cx="653522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Rounded Rectangle 142">
            <a:extLst>
              <a:ext uri="{FF2B5EF4-FFF2-40B4-BE49-F238E27FC236}">
                <a16:creationId xmlns:a16="http://schemas.microsoft.com/office/drawing/2014/main" id="{0CD9FD92-3E8E-46D4-A664-214219B1D569}"/>
              </a:ext>
            </a:extLst>
          </p:cNvPr>
          <p:cNvSpPr/>
          <p:nvPr/>
        </p:nvSpPr>
        <p:spPr>
          <a:xfrm>
            <a:off x="8810625" y="2646701"/>
            <a:ext cx="160996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Settings and more</a:t>
            </a:r>
          </a:p>
        </p:txBody>
      </p:sp>
      <p:sp>
        <p:nvSpPr>
          <p:cNvPr id="25" name="Line 314">
            <a:extLst>
              <a:ext uri="{FF2B5EF4-FFF2-40B4-BE49-F238E27FC236}">
                <a16:creationId xmlns:a16="http://schemas.microsoft.com/office/drawing/2014/main" id="{9879B3F5-5899-4B85-93D7-EFE4735D37D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322387" y="417467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Line 314">
            <a:extLst>
              <a:ext uri="{FF2B5EF4-FFF2-40B4-BE49-F238E27FC236}">
                <a16:creationId xmlns:a16="http://schemas.microsoft.com/office/drawing/2014/main" id="{BAB79739-D349-43D9-8BC9-5113EAEF52CE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102108" y="420285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Rounded Rectangle 142">
            <a:extLst>
              <a:ext uri="{FF2B5EF4-FFF2-40B4-BE49-F238E27FC236}">
                <a16:creationId xmlns:a16="http://schemas.microsoft.com/office/drawing/2014/main" id="{E2B524A6-87C0-4A87-A9E6-AEE9E5A50837}"/>
              </a:ext>
            </a:extLst>
          </p:cNvPr>
          <p:cNvSpPr/>
          <p:nvPr/>
        </p:nvSpPr>
        <p:spPr>
          <a:xfrm>
            <a:off x="6727729" y="422048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Immersive Reader</a:t>
            </a:r>
          </a:p>
        </p:txBody>
      </p:sp>
      <p:grpSp>
        <p:nvGrpSpPr>
          <p:cNvPr id="28" name="Group 334">
            <a:extLst>
              <a:ext uri="{FF2B5EF4-FFF2-40B4-BE49-F238E27FC236}">
                <a16:creationId xmlns:a16="http://schemas.microsoft.com/office/drawing/2014/main" id="{D76F797E-5FD9-441F-BC37-A66C1E36AE00}"/>
              </a:ext>
            </a:extLst>
          </p:cNvPr>
          <p:cNvGrpSpPr>
            <a:grpSpLocks/>
          </p:cNvGrpSpPr>
          <p:nvPr/>
        </p:nvGrpSpPr>
        <p:grpSpPr bwMode="auto">
          <a:xfrm rot="5400000" flipH="1" flipV="1">
            <a:off x="2930899" y="3847008"/>
            <a:ext cx="169114" cy="407987"/>
            <a:chOff x="3353" y="2605"/>
            <a:chExt cx="257" cy="257"/>
          </a:xfrm>
        </p:grpSpPr>
        <p:sp>
          <p:nvSpPr>
            <p:cNvPr id="29" name="Line 335">
              <a:extLst>
                <a:ext uri="{FF2B5EF4-FFF2-40B4-BE49-F238E27FC236}">
                  <a16:creationId xmlns:a16="http://schemas.microsoft.com/office/drawing/2014/main" id="{8DBE04BF-C817-4402-BE09-98B613D610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Line 336">
              <a:extLst>
                <a:ext uri="{FF2B5EF4-FFF2-40B4-BE49-F238E27FC236}">
                  <a16:creationId xmlns:a16="http://schemas.microsoft.com/office/drawing/2014/main" id="{8FF63F24-E8AF-4A50-BCA5-5915EA43815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" name="Rounded Rectangle 142">
            <a:extLst>
              <a:ext uri="{FF2B5EF4-FFF2-40B4-BE49-F238E27FC236}">
                <a16:creationId xmlns:a16="http://schemas.microsoft.com/office/drawing/2014/main" id="{FDC40891-D5BA-4C81-BB63-1ED75EC0537D}"/>
              </a:ext>
            </a:extLst>
          </p:cNvPr>
          <p:cNvSpPr/>
          <p:nvPr/>
        </p:nvSpPr>
        <p:spPr>
          <a:xfrm>
            <a:off x="3119041" y="399681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View site information</a:t>
            </a:r>
          </a:p>
        </p:txBody>
      </p:sp>
      <p:sp>
        <p:nvSpPr>
          <p:cNvPr id="32" name="Line 314">
            <a:extLst>
              <a:ext uri="{FF2B5EF4-FFF2-40B4-BE49-F238E27FC236}">
                <a16:creationId xmlns:a16="http://schemas.microsoft.com/office/drawing/2014/main" id="{EBA7FF6F-1731-47B9-8018-E02E7847FF05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456612" y="420285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ounded Rectangle 142">
            <a:extLst>
              <a:ext uri="{FF2B5EF4-FFF2-40B4-BE49-F238E27FC236}">
                <a16:creationId xmlns:a16="http://schemas.microsoft.com/office/drawing/2014/main" id="{CA4D2BD3-3F67-42C7-92F6-CEB0B7F9930D}"/>
              </a:ext>
            </a:extLst>
          </p:cNvPr>
          <p:cNvSpPr/>
          <p:nvPr/>
        </p:nvSpPr>
        <p:spPr>
          <a:xfrm>
            <a:off x="8550599" y="4220484"/>
            <a:ext cx="2000737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Add this page to Favorites</a:t>
            </a:r>
          </a:p>
        </p:txBody>
      </p:sp>
      <p:sp>
        <p:nvSpPr>
          <p:cNvPr id="39" name="Rounded Rectangle 142">
            <a:extLst>
              <a:ext uri="{FF2B5EF4-FFF2-40B4-BE49-F238E27FC236}">
                <a16:creationId xmlns:a16="http://schemas.microsoft.com/office/drawing/2014/main" id="{B7D9F009-ACF6-466E-814D-43819EAB812A}"/>
              </a:ext>
            </a:extLst>
          </p:cNvPr>
          <p:cNvSpPr/>
          <p:nvPr/>
        </p:nvSpPr>
        <p:spPr>
          <a:xfrm>
            <a:off x="1481031" y="4383382"/>
            <a:ext cx="2988372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Click to go back or hold to see history</a:t>
            </a:r>
          </a:p>
        </p:txBody>
      </p:sp>
      <p:sp>
        <p:nvSpPr>
          <p:cNvPr id="40" name="Line 316">
            <a:extLst>
              <a:ext uri="{FF2B5EF4-FFF2-40B4-BE49-F238E27FC236}">
                <a16:creationId xmlns:a16="http://schemas.microsoft.com/office/drawing/2014/main" id="{6F59335E-3888-44A5-AC6A-605EAC014C6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801837" y="3056139"/>
            <a:ext cx="1083157" cy="19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47278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4CB06E-4583-4435-A57D-FFDB026FB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Content Placeholder 9" descr="Graphical user interface&#10;&#10;Description automatically generated">
            <a:extLst>
              <a:ext uri="{FF2B5EF4-FFF2-40B4-BE49-F238E27FC236}">
                <a16:creationId xmlns:a16="http://schemas.microsoft.com/office/drawing/2014/main" id="{355EE849-552F-42EA-B18C-6980F7B4AC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7633" y="2455202"/>
            <a:ext cx="8461375" cy="3398233"/>
          </a:xfrm>
          <a:ln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68EF830-11AE-4486-8348-2AD08E747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Favorites</a:t>
            </a:r>
          </a:p>
        </p:txBody>
      </p:sp>
      <p:sp>
        <p:nvSpPr>
          <p:cNvPr id="6" name="Line 313">
            <a:extLst>
              <a:ext uri="{FF2B5EF4-FFF2-40B4-BE49-F238E27FC236}">
                <a16:creationId xmlns:a16="http://schemas.microsoft.com/office/drawing/2014/main" id="{BF401B79-9354-426A-A72B-96A0DB8267B7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142424" y="316499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Line 315">
            <a:extLst>
              <a:ext uri="{FF2B5EF4-FFF2-40B4-BE49-F238E27FC236}">
                <a16:creationId xmlns:a16="http://schemas.microsoft.com/office/drawing/2014/main" id="{ABA8DF72-BF80-449F-BB52-0AFFC2AE475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22520" y="316499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04689F9E-BF06-4D33-BC85-D56A250B897C}"/>
              </a:ext>
            </a:extLst>
          </p:cNvPr>
          <p:cNvSpPr/>
          <p:nvPr/>
        </p:nvSpPr>
        <p:spPr>
          <a:xfrm>
            <a:off x="6598920" y="4582944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Favorites pane</a:t>
            </a:r>
          </a:p>
        </p:txBody>
      </p:sp>
      <p:sp>
        <p:nvSpPr>
          <p:cNvPr id="9" name="Rounded Rectangle 143">
            <a:extLst>
              <a:ext uri="{FF2B5EF4-FFF2-40B4-BE49-F238E27FC236}">
                <a16:creationId xmlns:a16="http://schemas.microsoft.com/office/drawing/2014/main" id="{B156E376-3244-4E81-B169-8D976846CADB}"/>
              </a:ext>
            </a:extLst>
          </p:cNvPr>
          <p:cNvSpPr/>
          <p:nvPr/>
        </p:nvSpPr>
        <p:spPr>
          <a:xfrm>
            <a:off x="3398520" y="3002963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Favorites bar</a:t>
            </a:r>
          </a:p>
        </p:txBody>
      </p:sp>
      <p:sp>
        <p:nvSpPr>
          <p:cNvPr id="10" name="Line 316">
            <a:extLst>
              <a:ext uri="{FF2B5EF4-FFF2-40B4-BE49-F238E27FC236}">
                <a16:creationId xmlns:a16="http://schemas.microsoft.com/office/drawing/2014/main" id="{15AA299A-D2E8-4F99-AC05-9ADCCF861343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376707" y="248121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71E24034-8762-4106-B05C-8E7C5CEADB5E}"/>
              </a:ext>
            </a:extLst>
          </p:cNvPr>
          <p:cNvSpPr/>
          <p:nvPr/>
        </p:nvSpPr>
        <p:spPr>
          <a:xfrm>
            <a:off x="8114983" y="205485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Shows Favorites pane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ECE63B6-5F0E-4BA1-BBFC-A4A018A46827}"/>
              </a:ext>
            </a:extLst>
          </p:cNvPr>
          <p:cNvGrpSpPr/>
          <p:nvPr/>
        </p:nvGrpSpPr>
        <p:grpSpPr>
          <a:xfrm>
            <a:off x="6697413" y="2418661"/>
            <a:ext cx="1527038" cy="499445"/>
            <a:chOff x="5489372" y="2089271"/>
            <a:chExt cx="1527038" cy="499445"/>
          </a:xfrm>
        </p:grpSpPr>
        <p:sp>
          <p:nvSpPr>
            <p:cNvPr id="13" name="Line 332">
              <a:extLst>
                <a:ext uri="{FF2B5EF4-FFF2-40B4-BE49-F238E27FC236}">
                  <a16:creationId xmlns:a16="http://schemas.microsoft.com/office/drawing/2014/main" id="{B3988907-83BB-40C2-98DB-D02F0C3B2C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04634" y="2089271"/>
              <a:ext cx="0" cy="4984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33">
              <a:extLst>
                <a:ext uri="{FF2B5EF4-FFF2-40B4-BE49-F238E27FC236}">
                  <a16:creationId xmlns:a16="http://schemas.microsoft.com/office/drawing/2014/main" id="{214F476B-DD1E-4B65-8FC4-7161E44DBC0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252891" y="1825197"/>
              <a:ext cx="0" cy="15270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AC782958-4898-40FB-AD7C-8F9767B4F8B8}"/>
              </a:ext>
            </a:extLst>
          </p:cNvPr>
          <p:cNvSpPr/>
          <p:nvPr/>
        </p:nvSpPr>
        <p:spPr>
          <a:xfrm>
            <a:off x="5122545" y="1984808"/>
            <a:ext cx="2265159" cy="62072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Solid star indicates site is already in Favorites list</a:t>
            </a: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7ACBB21D-C248-4782-B8B4-9E385631DC5A}"/>
              </a:ext>
            </a:extLst>
          </p:cNvPr>
          <p:cNvSpPr/>
          <p:nvPr/>
        </p:nvSpPr>
        <p:spPr>
          <a:xfrm>
            <a:off x="5608320" y="1536919"/>
            <a:ext cx="2265159" cy="52561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Open star:           add site to  Favorites list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FB28DBE-3AAA-4853-81B1-56DA124D3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920" y="1571903"/>
            <a:ext cx="285790" cy="2667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94735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EC375A-22EA-441C-9F28-B76D2669A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Content Placeholder 5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EDCACE7-2798-47C3-815F-FA7E08F68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8051" y="1301750"/>
            <a:ext cx="2755899" cy="492125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FA0057E-6535-441A-94E6-542F14370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Collections</a:t>
            </a: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3B5FC10-D2AF-4E0B-A41E-D3C258928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646" y="1090135"/>
            <a:ext cx="2766917" cy="2667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Line 300">
            <a:extLst>
              <a:ext uri="{FF2B5EF4-FFF2-40B4-BE49-F238E27FC236}">
                <a16:creationId xmlns:a16="http://schemas.microsoft.com/office/drawing/2014/main" id="{DD202BED-1B9F-42EF-A5C7-E02754B157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86363" y="2348523"/>
            <a:ext cx="2186083" cy="38451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AutoShape 302">
            <a:extLst>
              <a:ext uri="{FF2B5EF4-FFF2-40B4-BE49-F238E27FC236}">
                <a16:creationId xmlns:a16="http://schemas.microsoft.com/office/drawing/2014/main" id="{D27E1229-B0CA-4806-9BEB-920F8E363D61}"/>
              </a:ext>
            </a:extLst>
          </p:cNvPr>
          <p:cNvSpPr>
            <a:spLocks/>
          </p:cNvSpPr>
          <p:nvPr/>
        </p:nvSpPr>
        <p:spPr bwMode="auto">
          <a:xfrm>
            <a:off x="7536905" y="3006629"/>
            <a:ext cx="174625" cy="1588706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AutoShape 303">
            <a:extLst>
              <a:ext uri="{FF2B5EF4-FFF2-40B4-BE49-F238E27FC236}">
                <a16:creationId xmlns:a16="http://schemas.microsoft.com/office/drawing/2014/main" id="{C7C5DB70-03CB-4CEB-8DD2-6C79AF80EDCF}"/>
              </a:ext>
            </a:extLst>
          </p:cNvPr>
          <p:cNvSpPr>
            <a:spLocks/>
          </p:cNvSpPr>
          <p:nvPr/>
        </p:nvSpPr>
        <p:spPr bwMode="auto">
          <a:xfrm flipH="1">
            <a:off x="4606380" y="5158460"/>
            <a:ext cx="174625" cy="1310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313">
            <a:extLst>
              <a:ext uri="{FF2B5EF4-FFF2-40B4-BE49-F238E27FC236}">
                <a16:creationId xmlns:a16="http://schemas.microsoft.com/office/drawing/2014/main" id="{66B45B6C-7711-4BEE-921D-DCD262A6564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174672" y="1162643"/>
            <a:ext cx="101197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315">
            <a:extLst>
              <a:ext uri="{FF2B5EF4-FFF2-40B4-BE49-F238E27FC236}">
                <a16:creationId xmlns:a16="http://schemas.microsoft.com/office/drawing/2014/main" id="{4D5A46A1-FBBA-4812-9221-76ABCDD0514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8817" y="490013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AE6A91FE-BEFB-4775-822B-62675EC60D55}"/>
              </a:ext>
            </a:extLst>
          </p:cNvPr>
          <p:cNvSpPr/>
          <p:nvPr/>
        </p:nvSpPr>
        <p:spPr>
          <a:xfrm>
            <a:off x="4135111" y="108235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Collections icon</a:t>
            </a: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84623D28-A406-4CC0-911A-470723E6FB06}"/>
              </a:ext>
            </a:extLst>
          </p:cNvPr>
          <p:cNvSpPr/>
          <p:nvPr/>
        </p:nvSpPr>
        <p:spPr>
          <a:xfrm>
            <a:off x="7746879" y="3663663"/>
            <a:ext cx="139276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Web pages</a:t>
            </a: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961E8708-47FC-4F06-A5D9-E47D82360B9B}"/>
              </a:ext>
            </a:extLst>
          </p:cNvPr>
          <p:cNvSpPr/>
          <p:nvPr/>
        </p:nvSpPr>
        <p:spPr>
          <a:xfrm>
            <a:off x="2784030" y="566991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Text from a web page</a:t>
            </a: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6F5FA792-5A5B-4347-B6DB-0EAA10989A6B}"/>
              </a:ext>
            </a:extLst>
          </p:cNvPr>
          <p:cNvSpPr/>
          <p:nvPr/>
        </p:nvSpPr>
        <p:spPr>
          <a:xfrm>
            <a:off x="2790332" y="4748665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 note</a:t>
            </a:r>
          </a:p>
        </p:txBody>
      </p:sp>
      <p:sp>
        <p:nvSpPr>
          <p:cNvPr id="17" name="Line 313">
            <a:extLst>
              <a:ext uri="{FF2B5EF4-FFF2-40B4-BE49-F238E27FC236}">
                <a16:creationId xmlns:a16="http://schemas.microsoft.com/office/drawing/2014/main" id="{C03B5473-ECCA-4D54-93B9-367619A5E871}"/>
              </a:ext>
            </a:extLst>
          </p:cNvPr>
          <p:cNvSpPr>
            <a:spLocks noChangeShapeType="1"/>
          </p:cNvSpPr>
          <p:nvPr/>
        </p:nvSpPr>
        <p:spPr bwMode="auto">
          <a:xfrm rot="10800000" flipH="1" flipV="1">
            <a:off x="7069158" y="1356994"/>
            <a:ext cx="1" cy="125714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9C8A4D70-FD6D-4397-84DA-ACD985786125}"/>
              </a:ext>
            </a:extLst>
          </p:cNvPr>
          <p:cNvSpPr/>
          <p:nvPr/>
        </p:nvSpPr>
        <p:spPr>
          <a:xfrm>
            <a:off x="6468896" y="1072040"/>
            <a:ext cx="139276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Add note icon</a:t>
            </a:r>
          </a:p>
        </p:txBody>
      </p:sp>
      <p:pic>
        <p:nvPicPr>
          <p:cNvPr id="19" name="Picture 18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FB2D0D32-3CE3-4B42-A706-4AB1E419D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6665" y="1105442"/>
            <a:ext cx="1210645" cy="23144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Line 315">
            <a:extLst>
              <a:ext uri="{FF2B5EF4-FFF2-40B4-BE49-F238E27FC236}">
                <a16:creationId xmlns:a16="http://schemas.microsoft.com/office/drawing/2014/main" id="{A8308947-8733-414E-A148-4700F02FE7C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2292" y="2733041"/>
            <a:ext cx="68437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95446689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0-WIDE-FIXED BULLETS.pptx" id="{121B077B-EC7F-4D52-AC4E-8DC6E6BBF38B}" vid="{3576FE7A-8CC7-45F6-BE79-02607CD7D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LO_OV_Template_5_1-WIDE</Template>
  <TotalTime>6238</TotalTime>
  <Words>458</Words>
  <Application>Microsoft Office PowerPoint</Application>
  <PresentationFormat>Widescreen</PresentationFormat>
  <Paragraphs>144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LO Choice</vt:lpstr>
      <vt:lpstr>Accessing Cloud-Based Apps and Content</vt:lpstr>
      <vt:lpstr>Browse the Web</vt:lpstr>
      <vt:lpstr>The Internet</vt:lpstr>
      <vt:lpstr>Browser Apps</vt:lpstr>
      <vt:lpstr>Search Engines</vt:lpstr>
      <vt:lpstr>Microsoft Edge</vt:lpstr>
      <vt:lpstr>The Microsoft Edge Navigation Bar</vt:lpstr>
      <vt:lpstr>Favorites</vt:lpstr>
      <vt:lpstr>Collections</vt:lpstr>
      <vt:lpstr>Pinned Sites</vt:lpstr>
      <vt:lpstr>Tabs</vt:lpstr>
      <vt:lpstr>Sleeping Tabs</vt:lpstr>
      <vt:lpstr>Microsoft Edge Settings</vt:lpstr>
      <vt:lpstr>Security and Privacy in Microsoft Edge</vt:lpstr>
      <vt:lpstr>Browser Extensions</vt:lpstr>
      <vt:lpstr>Private Browsing</vt:lpstr>
      <vt:lpstr>Browser Sign In and Sign Out</vt:lpstr>
      <vt:lpstr>PowerPoint Presentation</vt:lpstr>
      <vt:lpstr>PowerPoint Presentation</vt:lpstr>
      <vt:lpstr>Use Cloud-Based Apps</vt:lpstr>
      <vt:lpstr>Cloud Services</vt:lpstr>
      <vt:lpstr>Cloud-Based Apps</vt:lpstr>
      <vt:lpstr>Webmail</vt:lpstr>
      <vt:lpstr>Online Productivity Apps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Accessing Cloud-Based Apps and Content</dc:title>
  <dc:creator>Gail Sandler</dc:creator>
  <cp:lastModifiedBy>Michelle Farney</cp:lastModifiedBy>
  <cp:revision>15</cp:revision>
  <dcterms:created xsi:type="dcterms:W3CDTF">2021-10-29T13:24:03Z</dcterms:created>
  <dcterms:modified xsi:type="dcterms:W3CDTF">2022-02-10T18:50:56Z</dcterms:modified>
</cp:coreProperties>
</file>