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44"/>
  </p:notesMasterIdLst>
  <p:handoutMasterIdLst>
    <p:handoutMasterId r:id="rId45"/>
  </p:handoutMasterIdLst>
  <p:sldIdLst>
    <p:sldId id="261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5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6" r:id="rId30"/>
    <p:sldId id="295" r:id="rId31"/>
    <p:sldId id="297" r:id="rId32"/>
    <p:sldId id="298" r:id="rId33"/>
    <p:sldId id="299" r:id="rId34"/>
    <p:sldId id="300" r:id="rId35"/>
    <p:sldId id="301" r:id="rId36"/>
    <p:sldId id="303" r:id="rId37"/>
    <p:sldId id="304" r:id="rId38"/>
    <p:sldId id="305" r:id="rId39"/>
    <p:sldId id="306" r:id="rId40"/>
    <p:sldId id="307" r:id="rId41"/>
    <p:sldId id="308" r:id="rId42"/>
    <p:sldId id="26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6" autoAdjust="0"/>
    <p:restoredTop sz="86452" autoAdjust="0"/>
  </p:normalViewPr>
  <p:slideViewPr>
    <p:cSldViewPr snapToGrid="0">
      <p:cViewPr varScale="1">
        <p:scale>
          <a:sx n="68" d="100"/>
          <a:sy n="68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99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92096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5900" y="1302043"/>
            <a:ext cx="11280200" cy="4481345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5900" y="1302043"/>
            <a:ext cx="11280200" cy="4481345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0" y="1938496"/>
            <a:ext cx="11280200" cy="4386103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902" y="2124194"/>
            <a:ext cx="11280201" cy="4013200"/>
          </a:xfrm>
          <a:prstGeom prst="rect">
            <a:avLst/>
          </a:prstGeom>
        </p:spPr>
        <p:txBody>
          <a:bodyPr/>
          <a:lstStyle>
            <a:lvl1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233363" marR="0" indent="-2333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1714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microsoft.com/office/2007/relationships/hdphoto" Target="../media/hdphoto3.wdp"/><Relationship Id="rId10" Type="http://schemas.openxmlformats.org/officeDocument/2006/relationships/image" Target="../media/image58.png"/><Relationship Id="rId4" Type="http://schemas.openxmlformats.org/officeDocument/2006/relationships/image" Target="../media/image55.png"/><Relationship Id="rId9" Type="http://schemas.microsoft.com/office/2007/relationships/hdphoto" Target="../media/hdphoto5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Manage Files and Folders with File Explorer</a:t>
            </a:r>
          </a:p>
          <a:p>
            <a:r>
              <a:rPr lang="en-US" dirty="0"/>
              <a:t>Find Files, Folders, and Apps</a:t>
            </a:r>
          </a:p>
          <a:p>
            <a:r>
              <a:rPr lang="en-US" dirty="0"/>
              <a:t>Store and Share Files with OneDrive</a:t>
            </a:r>
          </a:p>
          <a:p>
            <a:r>
              <a:rPr lang="en-US" dirty="0"/>
              <a:t>Manage Removable Storage Devices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Files and Folders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DFFB4901-D55F-4FDE-88F5-5CEFB3C2E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580" y="5531839"/>
            <a:ext cx="8052728" cy="1023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F29E73BB-ED83-4E4E-89C0-0DB6FD482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035" y="1035746"/>
            <a:ext cx="2952750" cy="430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EFF6BD87-A3FE-4007-A0DE-2C63EB8C2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579" y="1035746"/>
            <a:ext cx="4200525" cy="4305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A78131-FC7E-4749-B052-27903C79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Pane View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D218D9-EB8B-4F3F-92AF-1AA48D7D9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Rounded Rectangle 143">
            <a:extLst>
              <a:ext uri="{FF2B5EF4-FFF2-40B4-BE49-F238E27FC236}">
                <a16:creationId xmlns:a16="http://schemas.microsoft.com/office/drawing/2014/main" id="{A7C9C1D4-4E3D-463A-B5CD-870FE8E7F600}"/>
              </a:ext>
            </a:extLst>
          </p:cNvPr>
          <p:cNvSpPr/>
          <p:nvPr/>
        </p:nvSpPr>
        <p:spPr>
          <a:xfrm>
            <a:off x="2840416" y="2603853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Details View</a:t>
            </a:r>
          </a:p>
        </p:txBody>
      </p:sp>
      <p:sp>
        <p:nvSpPr>
          <p:cNvPr id="5" name="Rounded Rectangle 143">
            <a:extLst>
              <a:ext uri="{FF2B5EF4-FFF2-40B4-BE49-F238E27FC236}">
                <a16:creationId xmlns:a16="http://schemas.microsoft.com/office/drawing/2014/main" id="{343B5D26-A96D-4E82-9C6C-9B0727AFE3FC}"/>
              </a:ext>
            </a:extLst>
          </p:cNvPr>
          <p:cNvSpPr/>
          <p:nvPr/>
        </p:nvSpPr>
        <p:spPr>
          <a:xfrm>
            <a:off x="7924865" y="2603853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Medium Icons View</a:t>
            </a: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C7E67C80-A192-42B4-BD4A-48C0B83818A8}"/>
              </a:ext>
            </a:extLst>
          </p:cNvPr>
          <p:cNvSpPr/>
          <p:nvPr/>
        </p:nvSpPr>
        <p:spPr>
          <a:xfrm>
            <a:off x="5273774" y="5615953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List View</a:t>
            </a:r>
          </a:p>
        </p:txBody>
      </p:sp>
    </p:spTree>
    <p:extLst>
      <p:ext uri="{BB962C8B-B14F-4D97-AF65-F5344CB8AC3E}">
        <p14:creationId xmlns:p14="http://schemas.microsoft.com/office/powerpoint/2010/main" val="130610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6059E-4A8B-4D99-A472-3916C7D0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Quick Access 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2364B4-C10E-487B-A788-ADCE956E3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57F0493-E04E-4B79-A420-B51891438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29" y="1058500"/>
            <a:ext cx="11338348" cy="488074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37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A1D28-B7FB-49DC-A172-A16F30610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Pin and Unpin Commands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2C6D90-6E48-45C0-AA3B-06F033B77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BORDER_TOP">
            <a:extLst>
              <a:ext uri="{FF2B5EF4-FFF2-40B4-BE49-F238E27FC236}">
                <a16:creationId xmlns:a16="http://schemas.microsoft.com/office/drawing/2014/main" id="{41A784AB-F3FA-4CF9-A649-3D40B39DF6C1}"/>
              </a:ext>
            </a:extLst>
          </p:cNvPr>
          <p:cNvSpPr/>
          <p:nvPr/>
        </p:nvSpPr>
        <p:spPr>
          <a:xfrm>
            <a:off x="114300" y="1130300"/>
            <a:ext cx="6234924" cy="12700"/>
          </a:xfrm>
          <a:prstGeom prst="rect">
            <a:avLst/>
          </a:prstGeom>
          <a:solidFill>
            <a:srgbClr val="000000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E62428"/>
                </a:solidFill>
                <a:prstDash val="solid"/>
              </a14:hiddenLine>
            </a:ext>
          </a:extLst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6" name="SCREEN_SHOT">
            <a:extLst>
              <a:ext uri="{FF2B5EF4-FFF2-40B4-BE49-F238E27FC236}">
                <a16:creationId xmlns:a16="http://schemas.microsoft.com/office/drawing/2014/main" id="{CFD739E9-5215-44BF-AD15-F6223395E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143000"/>
            <a:ext cx="6209524" cy="2371429"/>
          </a:xfrm>
          <a:prstGeom prst="rect">
            <a:avLst/>
          </a:prstGeom>
        </p:spPr>
      </p:pic>
      <p:grpSp>
        <p:nvGrpSpPr>
          <p:cNvPr id="7" name="BORDERS_AND_FADERS">
            <a:extLst>
              <a:ext uri="{FF2B5EF4-FFF2-40B4-BE49-F238E27FC236}">
                <a16:creationId xmlns:a16="http://schemas.microsoft.com/office/drawing/2014/main" id="{2FE2B95D-9D4B-48E3-9497-DBE06829BDF4}"/>
              </a:ext>
            </a:extLst>
          </p:cNvPr>
          <p:cNvGrpSpPr/>
          <p:nvPr/>
        </p:nvGrpSpPr>
        <p:grpSpPr>
          <a:xfrm>
            <a:off x="114300" y="1130300"/>
            <a:ext cx="6234924" cy="2396829"/>
            <a:chOff x="114300" y="1130300"/>
            <a:chExt cx="6234924" cy="2396829"/>
          </a:xfrm>
        </p:grpSpPr>
        <p:sp>
          <p:nvSpPr>
            <p:cNvPr id="8" name="BORDER_TOP">
              <a:extLst>
                <a:ext uri="{FF2B5EF4-FFF2-40B4-BE49-F238E27FC236}">
                  <a16:creationId xmlns:a16="http://schemas.microsoft.com/office/drawing/2014/main" id="{8A2E98FD-9BBE-4F1D-8989-E5C6EA188AA7}"/>
                </a:ext>
              </a:extLst>
            </p:cNvPr>
            <p:cNvSpPr/>
            <p:nvPr/>
          </p:nvSpPr>
          <p:spPr>
            <a:xfrm>
              <a:off x="114300" y="1130300"/>
              <a:ext cx="6234924" cy="127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BORDER_LEFT">
              <a:extLst>
                <a:ext uri="{FF2B5EF4-FFF2-40B4-BE49-F238E27FC236}">
                  <a16:creationId xmlns:a16="http://schemas.microsoft.com/office/drawing/2014/main" id="{BDA8B858-6509-4F6E-AEF4-D1797C349EEC}"/>
                </a:ext>
              </a:extLst>
            </p:cNvPr>
            <p:cNvSpPr/>
            <p:nvPr/>
          </p:nvSpPr>
          <p:spPr>
            <a:xfrm>
              <a:off x="114300" y="1130300"/>
              <a:ext cx="12700" cy="2396829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BORDER_BOTTOM">
              <a:extLst>
                <a:ext uri="{FF2B5EF4-FFF2-40B4-BE49-F238E27FC236}">
                  <a16:creationId xmlns:a16="http://schemas.microsoft.com/office/drawing/2014/main" id="{1736369C-617F-4111-A539-84441A4C0F4E}"/>
                </a:ext>
              </a:extLst>
            </p:cNvPr>
            <p:cNvSpPr/>
            <p:nvPr/>
          </p:nvSpPr>
          <p:spPr>
            <a:xfrm>
              <a:off x="114300" y="3501729"/>
              <a:ext cx="6234924" cy="254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BORDER_RIGHT">
              <a:extLst>
                <a:ext uri="{FF2B5EF4-FFF2-40B4-BE49-F238E27FC236}">
                  <a16:creationId xmlns:a16="http://schemas.microsoft.com/office/drawing/2014/main" id="{912B97AE-A3A0-4D91-B9DF-2C4A91E4923A}"/>
                </a:ext>
              </a:extLst>
            </p:cNvPr>
            <p:cNvSpPr/>
            <p:nvPr/>
          </p:nvSpPr>
          <p:spPr>
            <a:xfrm>
              <a:off x="6336524" y="1130300"/>
              <a:ext cx="12700" cy="2396829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12" name="CODE_HIGHLIGHTER">
            <a:extLst>
              <a:ext uri="{FF2B5EF4-FFF2-40B4-BE49-F238E27FC236}">
                <a16:creationId xmlns:a16="http://schemas.microsoft.com/office/drawing/2014/main" id="{2BD14B4A-447E-4DF1-A159-C58E170BEDD7}"/>
              </a:ext>
            </a:extLst>
          </p:cNvPr>
          <p:cNvSpPr/>
          <p:nvPr/>
        </p:nvSpPr>
        <p:spPr>
          <a:xfrm>
            <a:off x="3159125" y="2831170"/>
            <a:ext cx="2540000" cy="381000"/>
          </a:xfrm>
          <a:prstGeom prst="roundRect">
            <a:avLst>
              <a:gd name="adj" fmla="val 50000"/>
            </a:avLst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glow rad="38100">
              <a:srgbClr val="FFFFFF">
                <a:alpha val="95000"/>
              </a:srgbClr>
            </a:glow>
          </a:effectLst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Line 300">
            <a:extLst>
              <a:ext uri="{FF2B5EF4-FFF2-40B4-BE49-F238E27FC236}">
                <a16:creationId xmlns:a16="http://schemas.microsoft.com/office/drawing/2014/main" id="{FD83415F-A12D-4548-833F-78E16C17A6B0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1580122" y="3539802"/>
            <a:ext cx="953146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Line 313">
            <a:extLst>
              <a:ext uri="{FF2B5EF4-FFF2-40B4-BE49-F238E27FC236}">
                <a16:creationId xmlns:a16="http://schemas.microsoft.com/office/drawing/2014/main" id="{F6A3163B-33D2-4352-A57F-B2DC8CF00BB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699125" y="3063230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2">
            <a:extLst>
              <a:ext uri="{FF2B5EF4-FFF2-40B4-BE49-F238E27FC236}">
                <a16:creationId xmlns:a16="http://schemas.microsoft.com/office/drawing/2014/main" id="{9EFD652C-5A17-45D8-B7DE-E651F1F6FA00}"/>
              </a:ext>
            </a:extLst>
          </p:cNvPr>
          <p:cNvSpPr/>
          <p:nvPr/>
        </p:nvSpPr>
        <p:spPr>
          <a:xfrm>
            <a:off x="6096000" y="2944994"/>
            <a:ext cx="20288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Pin from context menu</a:t>
            </a:r>
          </a:p>
        </p:txBody>
      </p:sp>
      <p:sp>
        <p:nvSpPr>
          <p:cNvPr id="16" name="Rounded Rectangle 142">
            <a:extLst>
              <a:ext uri="{FF2B5EF4-FFF2-40B4-BE49-F238E27FC236}">
                <a16:creationId xmlns:a16="http://schemas.microsoft.com/office/drawing/2014/main" id="{743BFD3F-1DB5-460C-B4F5-67C8CCC7B3A7}"/>
              </a:ext>
            </a:extLst>
          </p:cNvPr>
          <p:cNvSpPr/>
          <p:nvPr/>
        </p:nvSpPr>
        <p:spPr>
          <a:xfrm>
            <a:off x="1153848" y="3796527"/>
            <a:ext cx="1805693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Select Pin to unpin</a:t>
            </a:r>
          </a:p>
        </p:txBody>
      </p:sp>
    </p:spTree>
    <p:extLst>
      <p:ext uri="{BB962C8B-B14F-4D97-AF65-F5344CB8AC3E}">
        <p14:creationId xmlns:p14="http://schemas.microsoft.com/office/powerpoint/2010/main" val="358296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81AAE-DA9D-45B9-A0B6-8C7DE1B5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92D105-C277-4376-B1DC-14493D764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4E7862D-144D-4A3D-8167-FB65973D9E56}"/>
              </a:ext>
            </a:extLst>
          </p:cNvPr>
          <p:cNvSpPr txBox="1">
            <a:spLocks/>
          </p:cNvSpPr>
          <p:nvPr/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233363" indent="-233363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0563" indent="-233363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Server-based file storage. </a:t>
            </a:r>
          </a:p>
          <a:p>
            <a:r>
              <a:rPr lang="en-US" dirty="0"/>
              <a:t>Upload, store, share files from any Internet-connected device.</a:t>
            </a:r>
          </a:p>
          <a:p>
            <a:r>
              <a:rPr lang="en-US" dirty="0"/>
              <a:t>Access files from:</a:t>
            </a:r>
          </a:p>
          <a:p>
            <a:pPr lvl="1"/>
            <a:r>
              <a:rPr lang="en-US" dirty="0"/>
              <a:t>Your PC</a:t>
            </a:r>
          </a:p>
          <a:p>
            <a:pPr lvl="1"/>
            <a:r>
              <a:rPr lang="en-US" dirty="0"/>
              <a:t>OneDrive app installed on a smartphone or tablet</a:t>
            </a:r>
          </a:p>
          <a:p>
            <a:pPr lvl="1"/>
            <a:r>
              <a:rPr lang="en-US" dirty="0"/>
              <a:t>OneDrive website from any computer connected to the Internet</a:t>
            </a:r>
          </a:p>
          <a:p>
            <a:r>
              <a:rPr lang="en-US" dirty="0"/>
              <a:t>Default folders:</a:t>
            </a:r>
          </a:p>
          <a:p>
            <a:pPr lvl="1"/>
            <a:r>
              <a:rPr lang="en-US" dirty="0"/>
              <a:t>Documents</a:t>
            </a:r>
          </a:p>
          <a:p>
            <a:pPr lvl="1"/>
            <a:r>
              <a:rPr lang="en-US" dirty="0"/>
              <a:t>Pictures</a:t>
            </a:r>
          </a:p>
          <a:p>
            <a:r>
              <a:rPr lang="en-US" dirty="0"/>
              <a:t>Storage space:</a:t>
            </a:r>
          </a:p>
          <a:p>
            <a:pPr lvl="1"/>
            <a:r>
              <a:rPr lang="en-US" dirty="0"/>
              <a:t>5 GB for free</a:t>
            </a:r>
          </a:p>
          <a:p>
            <a:pPr lvl="1"/>
            <a:r>
              <a:rPr lang="en-US" dirty="0"/>
              <a:t>Additional space when Office is purchased</a:t>
            </a:r>
          </a:p>
          <a:p>
            <a:pPr lvl="1"/>
            <a:r>
              <a:rPr lang="en-US" dirty="0"/>
              <a:t>Add more space for a fee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57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0C686-A3B6-46E4-A18D-6B45F9137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 Files and Folders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3F595D-89FE-48C4-90BD-04C79BB2B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C56BF2B-72D2-4360-B3B4-A5CD9C468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957" y="2219876"/>
            <a:ext cx="5957476" cy="31369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03">
            <a:extLst>
              <a:ext uri="{FF2B5EF4-FFF2-40B4-BE49-F238E27FC236}">
                <a16:creationId xmlns:a16="http://schemas.microsoft.com/office/drawing/2014/main" id="{AA254843-76F8-4A62-8BE0-3C07F5F0643E}"/>
              </a:ext>
            </a:extLst>
          </p:cNvPr>
          <p:cNvSpPr>
            <a:spLocks/>
          </p:cNvSpPr>
          <p:nvPr/>
        </p:nvSpPr>
        <p:spPr bwMode="auto">
          <a:xfrm flipH="1">
            <a:off x="3605348" y="3237864"/>
            <a:ext cx="146379" cy="1939925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29AF740-8378-43D9-B6B4-F2C5F0CBDC3D}"/>
              </a:ext>
            </a:extLst>
          </p:cNvPr>
          <p:cNvGrpSpPr/>
          <p:nvPr/>
        </p:nvGrpSpPr>
        <p:grpSpPr>
          <a:xfrm>
            <a:off x="3061633" y="2679342"/>
            <a:ext cx="408780" cy="235922"/>
            <a:chOff x="1295400" y="2812074"/>
            <a:chExt cx="408780" cy="235922"/>
          </a:xfrm>
        </p:grpSpPr>
        <p:grpSp>
          <p:nvGrpSpPr>
            <p:cNvPr id="7" name="Group 331">
              <a:extLst>
                <a:ext uri="{FF2B5EF4-FFF2-40B4-BE49-F238E27FC236}">
                  <a16:creationId xmlns:a16="http://schemas.microsoft.com/office/drawing/2014/main" id="{C6CCA8DC-B324-4817-9A34-799D69136D9F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296193" y="2827312"/>
              <a:ext cx="407987" cy="220683"/>
              <a:chOff x="3353" y="2605"/>
              <a:chExt cx="257" cy="257"/>
            </a:xfrm>
          </p:grpSpPr>
          <p:sp>
            <p:nvSpPr>
              <p:cNvPr id="11" name="Line 332">
                <a:extLst>
                  <a:ext uri="{FF2B5EF4-FFF2-40B4-BE49-F238E27FC236}">
                    <a16:creationId xmlns:a16="http://schemas.microsoft.com/office/drawing/2014/main" id="{45B596C7-E79C-45CC-BC9C-0D9F51A2E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9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Line 333">
                <a:extLst>
                  <a:ext uri="{FF2B5EF4-FFF2-40B4-BE49-F238E27FC236}">
                    <a16:creationId xmlns:a16="http://schemas.microsoft.com/office/drawing/2014/main" id="{6583A82C-C26B-4177-8C4F-B75B1752BB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Group 334">
              <a:extLst>
                <a:ext uri="{FF2B5EF4-FFF2-40B4-BE49-F238E27FC236}">
                  <a16:creationId xmlns:a16="http://schemas.microsoft.com/office/drawing/2014/main" id="{B9C4A0A5-708C-42DC-8366-FB39F0A18990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 flipH="1" flipV="1">
              <a:off x="1295400" y="2812074"/>
              <a:ext cx="407987" cy="235922"/>
              <a:chOff x="3353" y="2605"/>
              <a:chExt cx="257" cy="257"/>
            </a:xfrm>
          </p:grpSpPr>
          <p:sp>
            <p:nvSpPr>
              <p:cNvPr id="9" name="Line 335">
                <a:extLst>
                  <a:ext uri="{FF2B5EF4-FFF2-40B4-BE49-F238E27FC236}">
                    <a16:creationId xmlns:a16="http://schemas.microsoft.com/office/drawing/2014/main" id="{13B3B68F-0DEA-4770-BB5B-B8780688A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9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Line 336">
                <a:extLst>
                  <a:ext uri="{FF2B5EF4-FFF2-40B4-BE49-F238E27FC236}">
                    <a16:creationId xmlns:a16="http://schemas.microsoft.com/office/drawing/2014/main" id="{0D1AB2AD-1CA3-462D-9A60-1D58E886F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3" name="Rounded Rectangle 142">
            <a:extLst>
              <a:ext uri="{FF2B5EF4-FFF2-40B4-BE49-F238E27FC236}">
                <a16:creationId xmlns:a16="http://schemas.microsoft.com/office/drawing/2014/main" id="{285F3763-432C-4E24-882A-055DB5F5B9AF}"/>
              </a:ext>
            </a:extLst>
          </p:cNvPr>
          <p:cNvSpPr/>
          <p:nvPr/>
        </p:nvSpPr>
        <p:spPr>
          <a:xfrm>
            <a:off x="1327064" y="2540156"/>
            <a:ext cx="1724025" cy="44688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Contents of Invoices folder in Invoices.zip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97450C-4B41-4EC1-9964-120DA2A690A0}"/>
              </a:ext>
            </a:extLst>
          </p:cNvPr>
          <p:cNvGrpSpPr/>
          <p:nvPr/>
        </p:nvGrpSpPr>
        <p:grpSpPr>
          <a:xfrm>
            <a:off x="3061633" y="3108013"/>
            <a:ext cx="408780" cy="1150478"/>
            <a:chOff x="1295400" y="2812074"/>
            <a:chExt cx="408780" cy="235922"/>
          </a:xfrm>
        </p:grpSpPr>
        <p:grpSp>
          <p:nvGrpSpPr>
            <p:cNvPr id="15" name="Group 331">
              <a:extLst>
                <a:ext uri="{FF2B5EF4-FFF2-40B4-BE49-F238E27FC236}">
                  <a16:creationId xmlns:a16="http://schemas.microsoft.com/office/drawing/2014/main" id="{6D071EEC-71FA-44B8-80D3-D233888FE3B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296193" y="2827312"/>
              <a:ext cx="407987" cy="220683"/>
              <a:chOff x="3353" y="2605"/>
              <a:chExt cx="257" cy="257"/>
            </a:xfrm>
          </p:grpSpPr>
          <p:sp>
            <p:nvSpPr>
              <p:cNvPr id="19" name="Line 332">
                <a:extLst>
                  <a:ext uri="{FF2B5EF4-FFF2-40B4-BE49-F238E27FC236}">
                    <a16:creationId xmlns:a16="http://schemas.microsoft.com/office/drawing/2014/main" id="{01347001-E233-4F89-B989-FFFD69689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9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333">
                <a:extLst>
                  <a:ext uri="{FF2B5EF4-FFF2-40B4-BE49-F238E27FC236}">
                    <a16:creationId xmlns:a16="http://schemas.microsoft.com/office/drawing/2014/main" id="{E4CF5B4B-C10B-4E45-BCC0-7BF044932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" name="Group 334">
              <a:extLst>
                <a:ext uri="{FF2B5EF4-FFF2-40B4-BE49-F238E27FC236}">
                  <a16:creationId xmlns:a16="http://schemas.microsoft.com/office/drawing/2014/main" id="{2D5E0B59-F694-4EF7-8670-10ED35BBB359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 flipH="1" flipV="1">
              <a:off x="1295400" y="2812074"/>
              <a:ext cx="407987" cy="235922"/>
              <a:chOff x="3353" y="2605"/>
              <a:chExt cx="257" cy="257"/>
            </a:xfrm>
          </p:grpSpPr>
          <p:sp>
            <p:nvSpPr>
              <p:cNvPr id="17" name="Line 335">
                <a:extLst>
                  <a:ext uri="{FF2B5EF4-FFF2-40B4-BE49-F238E27FC236}">
                    <a16:creationId xmlns:a16="http://schemas.microsoft.com/office/drawing/2014/main" id="{E73E34AC-8DB1-4D43-8346-F2D2AFDFE7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9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Line 336">
                <a:extLst>
                  <a:ext uri="{FF2B5EF4-FFF2-40B4-BE49-F238E27FC236}">
                    <a16:creationId xmlns:a16="http://schemas.microsoft.com/office/drawing/2014/main" id="{64221C5D-E195-4B5E-B64B-F4798EEED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1" name="Rounded Rectangle 142">
            <a:extLst>
              <a:ext uri="{FF2B5EF4-FFF2-40B4-BE49-F238E27FC236}">
                <a16:creationId xmlns:a16="http://schemas.microsoft.com/office/drawing/2014/main" id="{C371DC82-9FB3-418E-88C7-AC7575E1797D}"/>
              </a:ext>
            </a:extLst>
          </p:cNvPr>
          <p:cNvSpPr/>
          <p:nvPr/>
        </p:nvSpPr>
        <p:spPr>
          <a:xfrm>
            <a:off x="1317539" y="3341442"/>
            <a:ext cx="1724025" cy="44688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 files added to My Compressed Files.zip</a:t>
            </a:r>
          </a:p>
        </p:txBody>
      </p:sp>
    </p:spTree>
    <p:extLst>
      <p:ext uri="{BB962C8B-B14F-4D97-AF65-F5344CB8AC3E}">
        <p14:creationId xmlns:p14="http://schemas.microsoft.com/office/powerpoint/2010/main" val="711583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38F21-1703-48B0-931F-7DC5035C9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Share Command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C628E1-4C6D-43A8-9A38-472D849C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59929316-BE3E-45F9-AEBB-15361FEAF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876" y="1168680"/>
            <a:ext cx="6699748" cy="527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768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0966B-970D-49AC-82A2-0A8263DF5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Files and Folders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6453FE-B83D-490B-9215-97775D88D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25" name="Group 23">
            <a:extLst>
              <a:ext uri="{FF2B5EF4-FFF2-40B4-BE49-F238E27FC236}">
                <a16:creationId xmlns:a16="http://schemas.microsoft.com/office/drawing/2014/main" id="{00E5B51A-7539-486F-A298-54EA51C85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99410"/>
              </p:ext>
            </p:extLst>
          </p:nvPr>
        </p:nvGraphicFramePr>
        <p:xfrm>
          <a:off x="1194816" y="1271016"/>
          <a:ext cx="8839986" cy="3157728"/>
        </p:xfrm>
        <a:graphic>
          <a:graphicData uri="http://schemas.openxmlformats.org/drawingml/2006/table">
            <a:tbl>
              <a:tblPr/>
              <a:tblGrid>
                <a:gridCol w="2077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Action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Move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File or folder removed (cut) from current location and pasted to destination.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Copy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 or folder remains in current location and also pasted to destination.</a:t>
                      </a:r>
                    </a:p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If pasted to original location “- Copy” is added to the file name.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Delete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>
                          <a:tab pos="171450" algn="l"/>
                        </a:tabLst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 or folder is cut and not pasted to a new location.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Placed in the Recycle Bin.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Delete→Permanently Delete does not place the object in the Recycle Bin.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Restore deleted item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Recover items from Recycle Bin and restore to original location.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7488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 or folder remains in the original location with a different name.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Often used when “- Copy” was added to a file name.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299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835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AA893-893F-4E12-A963-C6502264C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Running Actions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7C537D-642C-4947-8CBA-C4DA139F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0F41B29D-80A4-4629-967A-F05D1CD2B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69" y="1075592"/>
            <a:ext cx="4729162" cy="523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288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F094F-EE06-4729-8499-5F957EF89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Replace or Skip Files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698AEF-E0AD-41E9-A556-263E2916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66CCC1F6-8BCC-4FCA-97B7-9690562E6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670" y="2204514"/>
            <a:ext cx="4305300" cy="298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313">
            <a:extLst>
              <a:ext uri="{FF2B5EF4-FFF2-40B4-BE49-F238E27FC236}">
                <a16:creationId xmlns:a16="http://schemas.microsoft.com/office/drawing/2014/main" id="{D5D2A78C-3BE8-47F3-B382-9D1326AC916F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366843" y="407965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6" name="Group 331">
            <a:extLst>
              <a:ext uri="{FF2B5EF4-FFF2-40B4-BE49-F238E27FC236}">
                <a16:creationId xmlns:a16="http://schemas.microsoft.com/office/drawing/2014/main" id="{3ECAC70C-80D5-400B-8334-85BF97DF6661}"/>
              </a:ext>
            </a:extLst>
          </p:cNvPr>
          <p:cNvGrpSpPr>
            <a:grpSpLocks/>
          </p:cNvGrpSpPr>
          <p:nvPr/>
        </p:nvGrpSpPr>
        <p:grpSpPr bwMode="auto">
          <a:xfrm rot="10800000" flipV="1">
            <a:off x="6366843" y="4445868"/>
            <a:ext cx="407987" cy="407987"/>
            <a:chOff x="3353" y="2605"/>
            <a:chExt cx="257" cy="257"/>
          </a:xfrm>
        </p:grpSpPr>
        <p:sp>
          <p:nvSpPr>
            <p:cNvPr id="7" name="Line 332">
              <a:extLst>
                <a:ext uri="{FF2B5EF4-FFF2-40B4-BE49-F238E27FC236}">
                  <a16:creationId xmlns:a16="http://schemas.microsoft.com/office/drawing/2014/main" id="{515D559C-A386-41FB-9BC7-F2851745EF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Line 333">
              <a:extLst>
                <a:ext uri="{FF2B5EF4-FFF2-40B4-BE49-F238E27FC236}">
                  <a16:creationId xmlns:a16="http://schemas.microsoft.com/office/drawing/2014/main" id="{C11A513E-F962-47FC-A250-E2D681E5C75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" name="Group 334">
            <a:extLst>
              <a:ext uri="{FF2B5EF4-FFF2-40B4-BE49-F238E27FC236}">
                <a16:creationId xmlns:a16="http://schemas.microsoft.com/office/drawing/2014/main" id="{66B26896-7A60-48B2-A0C4-87B41B988B51}"/>
              </a:ext>
            </a:extLst>
          </p:cNvPr>
          <p:cNvGrpSpPr>
            <a:grpSpLocks/>
          </p:cNvGrpSpPr>
          <p:nvPr/>
        </p:nvGrpSpPr>
        <p:grpSpPr bwMode="auto">
          <a:xfrm flipH="1" flipV="1">
            <a:off x="6366842" y="3230336"/>
            <a:ext cx="407987" cy="407987"/>
            <a:chOff x="3353" y="2605"/>
            <a:chExt cx="257" cy="257"/>
          </a:xfrm>
        </p:grpSpPr>
        <p:sp>
          <p:nvSpPr>
            <p:cNvPr id="10" name="Line 335">
              <a:extLst>
                <a:ext uri="{FF2B5EF4-FFF2-40B4-BE49-F238E27FC236}">
                  <a16:creationId xmlns:a16="http://schemas.microsoft.com/office/drawing/2014/main" id="{A6FAEF6E-3AC0-41AC-89C9-B9AD3E5F12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Line 336">
              <a:extLst>
                <a:ext uri="{FF2B5EF4-FFF2-40B4-BE49-F238E27FC236}">
                  <a16:creationId xmlns:a16="http://schemas.microsoft.com/office/drawing/2014/main" id="{EF4D95D0-893F-4BCE-90BB-97A85CFF3AD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809AF6EC-2D97-4CCD-9988-9415CCCFFBF1}"/>
              </a:ext>
            </a:extLst>
          </p:cNvPr>
          <p:cNvSpPr/>
          <p:nvPr/>
        </p:nvSpPr>
        <p:spPr>
          <a:xfrm>
            <a:off x="6752921" y="2864919"/>
            <a:ext cx="3842914" cy="50233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Overwrites all files in conflict in the destination directories with files from the source directory</a:t>
            </a:r>
          </a:p>
        </p:txBody>
      </p:sp>
      <p:sp>
        <p:nvSpPr>
          <p:cNvPr id="13" name="Rounded Rectangle 142">
            <a:extLst>
              <a:ext uri="{FF2B5EF4-FFF2-40B4-BE49-F238E27FC236}">
                <a16:creationId xmlns:a16="http://schemas.microsoft.com/office/drawing/2014/main" id="{67C33817-B58B-4463-8826-2807AD41BC0A}"/>
              </a:ext>
            </a:extLst>
          </p:cNvPr>
          <p:cNvSpPr/>
          <p:nvPr/>
        </p:nvSpPr>
        <p:spPr>
          <a:xfrm>
            <a:off x="6752921" y="4683500"/>
            <a:ext cx="3842914" cy="50233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Launches File Conflicts dialog box, allowing you to decide how to resolve each conflict separately.</a:t>
            </a:r>
          </a:p>
        </p:txBody>
      </p:sp>
      <p:sp>
        <p:nvSpPr>
          <p:cNvPr id="14" name="Rounded Rectangle 142">
            <a:extLst>
              <a:ext uri="{FF2B5EF4-FFF2-40B4-BE49-F238E27FC236}">
                <a16:creationId xmlns:a16="http://schemas.microsoft.com/office/drawing/2014/main" id="{5CEDD763-5AA0-4228-A21D-F4AF0405625F}"/>
              </a:ext>
            </a:extLst>
          </p:cNvPr>
          <p:cNvSpPr/>
          <p:nvPr/>
        </p:nvSpPr>
        <p:spPr>
          <a:xfrm>
            <a:off x="6752921" y="3913906"/>
            <a:ext cx="2597589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Cancels the file transfer.</a:t>
            </a:r>
          </a:p>
        </p:txBody>
      </p:sp>
    </p:spTree>
    <p:extLst>
      <p:ext uri="{BB962C8B-B14F-4D97-AF65-F5344CB8AC3E}">
        <p14:creationId xmlns:p14="http://schemas.microsoft.com/office/powerpoint/2010/main" val="2978245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4565E4E8-3D6F-43D2-8F95-296C5B495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669" y="1158467"/>
            <a:ext cx="9935508" cy="534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C236D-CCEF-42C6-B07F-2F0698AA7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Recycle Bin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DEFEC3-F72D-4F32-B99B-16D842EB2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Rounded Rectangle 51">
            <a:extLst>
              <a:ext uri="{FF2B5EF4-FFF2-40B4-BE49-F238E27FC236}">
                <a16:creationId xmlns:a16="http://schemas.microsoft.com/office/drawing/2014/main" id="{3C96C0FC-6EE9-4E4B-82A3-7F9219F63C58}"/>
              </a:ext>
            </a:extLst>
          </p:cNvPr>
          <p:cNvSpPr/>
          <p:nvPr/>
        </p:nvSpPr>
        <p:spPr>
          <a:xfrm>
            <a:off x="2596522" y="1216869"/>
            <a:ext cx="1905995" cy="594518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Recycle Bin containing deleted items</a:t>
            </a:r>
          </a:p>
        </p:txBody>
      </p:sp>
      <p:sp>
        <p:nvSpPr>
          <p:cNvPr id="6" name="Line 315">
            <a:extLst>
              <a:ext uri="{FF2B5EF4-FFF2-40B4-BE49-F238E27FC236}">
                <a16:creationId xmlns:a16="http://schemas.microsoft.com/office/drawing/2014/main" id="{82510A7B-50A6-4754-A404-89902EBCA6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9975" y="519901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ounded Rectangle 51">
            <a:extLst>
              <a:ext uri="{FF2B5EF4-FFF2-40B4-BE49-F238E27FC236}">
                <a16:creationId xmlns:a16="http://schemas.microsoft.com/office/drawing/2014/main" id="{F255ADF6-C472-4C65-B607-6621B7CCA9B5}"/>
              </a:ext>
            </a:extLst>
          </p:cNvPr>
          <p:cNvSpPr/>
          <p:nvPr/>
        </p:nvSpPr>
        <p:spPr>
          <a:xfrm>
            <a:off x="3163575" y="5046613"/>
            <a:ext cx="1724025" cy="45720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Permanently delete all items by default</a:t>
            </a:r>
          </a:p>
        </p:txBody>
      </p:sp>
      <p:sp>
        <p:nvSpPr>
          <p:cNvPr id="8" name="Line 315">
            <a:extLst>
              <a:ext uri="{FF2B5EF4-FFF2-40B4-BE49-F238E27FC236}">
                <a16:creationId xmlns:a16="http://schemas.microsoft.com/office/drawing/2014/main" id="{D683A28A-5EEB-4B5F-B1DF-872E2A7080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41809" y="4913812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ounded Rectangle 51">
            <a:extLst>
              <a:ext uri="{FF2B5EF4-FFF2-40B4-BE49-F238E27FC236}">
                <a16:creationId xmlns:a16="http://schemas.microsoft.com/office/drawing/2014/main" id="{39C8BBC5-2784-4ABB-AA2D-E23BADD2DE36}"/>
              </a:ext>
            </a:extLst>
          </p:cNvPr>
          <p:cNvSpPr/>
          <p:nvPr/>
        </p:nvSpPr>
        <p:spPr>
          <a:xfrm>
            <a:off x="7875184" y="4733742"/>
            <a:ext cx="1724025" cy="36512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Specify Recycle Bin capacity </a:t>
            </a:r>
          </a:p>
        </p:txBody>
      </p:sp>
      <p:sp>
        <p:nvSpPr>
          <p:cNvPr id="11" name="Line 315">
            <a:extLst>
              <a:ext uri="{FF2B5EF4-FFF2-40B4-BE49-F238E27FC236}">
                <a16:creationId xmlns:a16="http://schemas.microsoft.com/office/drawing/2014/main" id="{ECE2A206-32F6-4153-9F8E-B6FF4AC681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98047" y="150324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2343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5CCE3-CF82-48A8-9E18-878EC2D9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Files and Folders with File Explorer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4D241-50F5-48A3-B119-15B029D74E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C6C9B-D37E-4534-A726-BC9C1AE6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6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F738B1-49BF-4B1C-908B-AD56DDBB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90E64-96E2-4E4D-B06E-91202FA3DE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Files and Folders</a:t>
            </a:r>
          </a:p>
        </p:txBody>
      </p:sp>
    </p:spTree>
    <p:extLst>
      <p:ext uri="{BB962C8B-B14F-4D97-AF65-F5344CB8AC3E}">
        <p14:creationId xmlns:p14="http://schemas.microsoft.com/office/powerpoint/2010/main" val="1185621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FA8EF-7434-4C37-80BE-A2C88C0FD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Files, Folders, and Apps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2AB9B-4688-4100-90DE-896CB7A500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BE81D-CA28-4925-ABE4-B497DAE72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41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687E15-00BE-4CFC-B42C-3A3866A9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7CF88A-0235-4CAA-8165-DB1551A71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Search Flyout Window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2302FD81-9DBD-4EB7-BD20-29FCCC42C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42" y="1095551"/>
            <a:ext cx="5760311" cy="540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55B89B9-A945-4E8E-8747-E853C2F4535E}"/>
              </a:ext>
            </a:extLst>
          </p:cNvPr>
          <p:cNvSpPr/>
          <p:nvPr/>
        </p:nvSpPr>
        <p:spPr>
          <a:xfrm>
            <a:off x="4406537" y="6165669"/>
            <a:ext cx="269966" cy="279804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7411" name="Picture 3">
            <a:extLst>
              <a:ext uri="{FF2B5EF4-FFF2-40B4-BE49-F238E27FC236}">
                <a16:creationId xmlns:a16="http://schemas.microsoft.com/office/drawing/2014/main" id="{BFC44CDD-94D4-4E25-91AF-D36FEB2125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" r="11756"/>
          <a:stretch/>
        </p:blipFill>
        <p:spPr bwMode="auto">
          <a:xfrm>
            <a:off x="8637119" y="1840114"/>
            <a:ext cx="1503048" cy="21423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315">
            <a:extLst>
              <a:ext uri="{FF2B5EF4-FFF2-40B4-BE49-F238E27FC236}">
                <a16:creationId xmlns:a16="http://schemas.microsoft.com/office/drawing/2014/main" id="{BF68AB09-94FB-4431-8DCE-CBAA57C21A27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94" y="1937950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Line 332">
            <a:extLst>
              <a:ext uri="{FF2B5EF4-FFF2-40B4-BE49-F238E27FC236}">
                <a16:creationId xmlns:a16="http://schemas.microsoft.com/office/drawing/2014/main" id="{373697ED-790B-4512-9764-341DE2000772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4893692" y="2077362"/>
            <a:ext cx="0" cy="10930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Line 333">
            <a:extLst>
              <a:ext uri="{FF2B5EF4-FFF2-40B4-BE49-F238E27FC236}">
                <a16:creationId xmlns:a16="http://schemas.microsoft.com/office/drawing/2014/main" id="{274F2AB1-96CF-4494-9318-38801DB59922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638519" y="918488"/>
            <a:ext cx="0" cy="253635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A698C4-D265-4C0D-8438-B4AC23E5467F}"/>
              </a:ext>
            </a:extLst>
          </p:cNvPr>
          <p:cNvSpPr/>
          <p:nvPr/>
        </p:nvSpPr>
        <p:spPr>
          <a:xfrm flipV="1">
            <a:off x="7861228" y="1840114"/>
            <a:ext cx="269966" cy="195671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C0439DB6-01D9-42EC-903D-CF7E22E64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2" r="13294"/>
          <a:stretch/>
        </p:blipFill>
        <p:spPr bwMode="auto">
          <a:xfrm>
            <a:off x="1454941" y="1567542"/>
            <a:ext cx="907059" cy="25506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458975A-DF02-4CDA-89B0-DBD118547FFE}"/>
              </a:ext>
            </a:extLst>
          </p:cNvPr>
          <p:cNvSpPr/>
          <p:nvPr/>
        </p:nvSpPr>
        <p:spPr>
          <a:xfrm flipV="1">
            <a:off x="4676502" y="1840114"/>
            <a:ext cx="470263" cy="195670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6736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44C9D7-1E3B-4D1F-8ADA-952B8BCF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4E19C9-292F-4BD3-BB9D-485B15321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 Explorer Search Box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B558CE41-E788-4051-9ED2-18333BF63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25" y="1111160"/>
            <a:ext cx="4305300" cy="2105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>
            <a:extLst>
              <a:ext uri="{FF2B5EF4-FFF2-40B4-BE49-F238E27FC236}">
                <a16:creationId xmlns:a16="http://schemas.microsoft.com/office/drawing/2014/main" id="{8D33DDAE-41AD-455B-B6E8-D23F74873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257" y="3452555"/>
            <a:ext cx="8508167" cy="299291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313">
            <a:extLst>
              <a:ext uri="{FF2B5EF4-FFF2-40B4-BE49-F238E27FC236}">
                <a16:creationId xmlns:a16="http://schemas.microsoft.com/office/drawing/2014/main" id="{11D5E710-D217-4C31-8593-ED6F5E871C19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287561" y="262770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Line 315">
            <a:extLst>
              <a:ext uri="{FF2B5EF4-FFF2-40B4-BE49-F238E27FC236}">
                <a16:creationId xmlns:a16="http://schemas.microsoft.com/office/drawing/2014/main" id="{4A8CF55A-22D7-46F6-B244-8D9B0CF2E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269" y="307877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BC8C7290-9894-475B-A6F4-C053E5F821BA}"/>
              </a:ext>
            </a:extLst>
          </p:cNvPr>
          <p:cNvSpPr/>
          <p:nvPr/>
        </p:nvSpPr>
        <p:spPr>
          <a:xfrm>
            <a:off x="309481" y="2751981"/>
            <a:ext cx="1724025" cy="450392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Select either to open File Explorer Search </a:t>
            </a:r>
          </a:p>
        </p:txBody>
      </p:sp>
      <p:sp>
        <p:nvSpPr>
          <p:cNvPr id="10" name="Rounded Rectangle 143">
            <a:extLst>
              <a:ext uri="{FF2B5EF4-FFF2-40B4-BE49-F238E27FC236}">
                <a16:creationId xmlns:a16="http://schemas.microsoft.com/office/drawing/2014/main" id="{D849C5A1-4742-428C-9449-994F1F536F87}"/>
              </a:ext>
            </a:extLst>
          </p:cNvPr>
          <p:cNvSpPr/>
          <p:nvPr/>
        </p:nvSpPr>
        <p:spPr>
          <a:xfrm>
            <a:off x="7568075" y="3567400"/>
            <a:ext cx="1724025" cy="450392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Basic search with a partial filename</a:t>
            </a:r>
          </a:p>
        </p:txBody>
      </p:sp>
    </p:spTree>
    <p:extLst>
      <p:ext uri="{BB962C8B-B14F-4D97-AF65-F5344CB8AC3E}">
        <p14:creationId xmlns:p14="http://schemas.microsoft.com/office/powerpoint/2010/main" val="2196331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59DF8A-3B2B-4080-926E-430CB450D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85EE8-8728-4470-B1A1-541F83401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Explorer Search Options</a:t>
            </a: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A0D1B3F0-EF3C-4E28-B4E4-A90D04A60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461" y="1145587"/>
            <a:ext cx="7539955" cy="3069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>
            <a:extLst>
              <a:ext uri="{FF2B5EF4-FFF2-40B4-BE49-F238E27FC236}">
                <a16:creationId xmlns:a16="http://schemas.microsoft.com/office/drawing/2014/main" id="{A469B8CE-2658-429A-933F-4BA85DF9C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389" y="4033539"/>
            <a:ext cx="2059168" cy="24119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316">
            <a:extLst>
              <a:ext uri="{FF2B5EF4-FFF2-40B4-BE49-F238E27FC236}">
                <a16:creationId xmlns:a16="http://schemas.microsoft.com/office/drawing/2014/main" id="{1C1597CB-A4FB-4AC4-A954-8383532E908C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222525" y="2790790"/>
            <a:ext cx="2471873" cy="1363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B26AF2-0A8B-46A4-BED7-D498F2417181}"/>
              </a:ext>
            </a:extLst>
          </p:cNvPr>
          <p:cNvSpPr/>
          <p:nvPr/>
        </p:nvSpPr>
        <p:spPr>
          <a:xfrm>
            <a:off x="5894296" y="1332409"/>
            <a:ext cx="766354" cy="252549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055C74-7463-404E-AFB1-D5E405AFAAA8}"/>
              </a:ext>
            </a:extLst>
          </p:cNvPr>
          <p:cNvSpPr/>
          <p:nvPr/>
        </p:nvSpPr>
        <p:spPr>
          <a:xfrm>
            <a:off x="7679556" y="1724212"/>
            <a:ext cx="2045535" cy="252549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0902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B0162-7D78-4DF6-AC57-85D168D0D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86C76-FC32-45A5-BE19-56451E36D3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Files, Folders, and Apps</a:t>
            </a:r>
          </a:p>
        </p:txBody>
      </p:sp>
    </p:spTree>
    <p:extLst>
      <p:ext uri="{BB962C8B-B14F-4D97-AF65-F5344CB8AC3E}">
        <p14:creationId xmlns:p14="http://schemas.microsoft.com/office/powerpoint/2010/main" val="1111131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086C-99C5-4DBD-A05C-024C8726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 and Share Files with OneDrive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17244-3DD4-4E14-ABDC-094778539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5BBC5-71BE-41A5-BBEC-0562D2F8B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523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616612-BC01-405D-A5A0-578518BE1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204812-333F-42C1-8F48-2875BEDA3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 Sharing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114923-CBA4-46A2-BD10-06005A2A78CB}"/>
              </a:ext>
            </a:extLst>
          </p:cNvPr>
          <p:cNvGrpSpPr/>
          <p:nvPr/>
        </p:nvGrpSpPr>
        <p:grpSpPr>
          <a:xfrm>
            <a:off x="4763588" y="3248294"/>
            <a:ext cx="505097" cy="472930"/>
            <a:chOff x="4763588" y="3248294"/>
            <a:chExt cx="505097" cy="47293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0781721-E766-4C07-BF04-14A37FA2700F}"/>
                </a:ext>
              </a:extLst>
            </p:cNvPr>
            <p:cNvSpPr/>
            <p:nvPr/>
          </p:nvSpPr>
          <p:spPr>
            <a:xfrm flipV="1">
              <a:off x="4824553" y="3248294"/>
              <a:ext cx="365760" cy="180701"/>
            </a:xfrm>
            <a:prstGeom prst="rect">
              <a:avLst/>
            </a:prstGeom>
            <a:gradFill flip="none" rotWithShape="1">
              <a:gsLst>
                <a:gs pos="0">
                  <a:srgbClr val="009DDC">
                    <a:tint val="66000"/>
                    <a:satMod val="160000"/>
                  </a:srgbClr>
                </a:gs>
                <a:gs pos="50000">
                  <a:srgbClr val="009DDC">
                    <a:tint val="44500"/>
                    <a:satMod val="160000"/>
                  </a:srgbClr>
                </a:gs>
                <a:gs pos="100000">
                  <a:srgbClr val="009DDC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D44115F-80AF-4A3E-8E59-BED3E7DB9F42}"/>
                </a:ext>
              </a:extLst>
            </p:cNvPr>
            <p:cNvSpPr/>
            <p:nvPr/>
          </p:nvSpPr>
          <p:spPr>
            <a:xfrm flipV="1">
              <a:off x="4763588" y="3540521"/>
              <a:ext cx="505097" cy="180703"/>
            </a:xfrm>
            <a:prstGeom prst="rect">
              <a:avLst/>
            </a:prstGeom>
            <a:gradFill flip="none" rotWithShape="1">
              <a:gsLst>
                <a:gs pos="0">
                  <a:srgbClr val="009DDC">
                    <a:tint val="66000"/>
                    <a:satMod val="160000"/>
                  </a:srgbClr>
                </a:gs>
                <a:gs pos="50000">
                  <a:srgbClr val="009DDC">
                    <a:tint val="44500"/>
                    <a:satMod val="160000"/>
                  </a:srgbClr>
                </a:gs>
                <a:gs pos="100000">
                  <a:srgbClr val="009DDC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9" name="SCREEN_SHOT">
            <a:extLst>
              <a:ext uri="{FF2B5EF4-FFF2-40B4-BE49-F238E27FC236}">
                <a16:creationId xmlns:a16="http://schemas.microsoft.com/office/drawing/2014/main" id="{4F06FDC7-2BDD-4259-A6D5-9276E9060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714" y="1478367"/>
            <a:ext cx="7428571" cy="44857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6A52637-1CDE-44F4-8FE6-3D0A7655289E}"/>
              </a:ext>
            </a:extLst>
          </p:cNvPr>
          <p:cNvSpPr/>
          <p:nvPr/>
        </p:nvSpPr>
        <p:spPr>
          <a:xfrm>
            <a:off x="4309937" y="2181584"/>
            <a:ext cx="2461986" cy="3648892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2D4BE7-274E-4CB3-A613-3CFBCF18A9C3}"/>
              </a:ext>
            </a:extLst>
          </p:cNvPr>
          <p:cNvSpPr/>
          <p:nvPr/>
        </p:nvSpPr>
        <p:spPr>
          <a:xfrm>
            <a:off x="4297237" y="1876784"/>
            <a:ext cx="648426" cy="241300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47713B-77B8-4482-AA6D-2F8D0995429D}"/>
              </a:ext>
            </a:extLst>
          </p:cNvPr>
          <p:cNvSpPr/>
          <p:nvPr/>
        </p:nvSpPr>
        <p:spPr>
          <a:xfrm>
            <a:off x="7246335" y="3030670"/>
            <a:ext cx="1304675" cy="1367608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Line 167">
            <a:extLst>
              <a:ext uri="{FF2B5EF4-FFF2-40B4-BE49-F238E27FC236}">
                <a16:creationId xmlns:a16="http://schemas.microsoft.com/office/drawing/2014/main" id="{006AEC9D-66BC-41B2-8308-C3286274BC48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7730522" y="469920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Rounded Rectangle 149">
            <a:extLst>
              <a:ext uri="{FF2B5EF4-FFF2-40B4-BE49-F238E27FC236}">
                <a16:creationId xmlns:a16="http://schemas.microsoft.com/office/drawing/2014/main" id="{319AA760-F84C-4EF7-A0D5-5F267B366E8B}"/>
              </a:ext>
            </a:extLst>
          </p:cNvPr>
          <p:cNvSpPr/>
          <p:nvPr/>
        </p:nvSpPr>
        <p:spPr>
          <a:xfrm>
            <a:off x="7105352" y="4827016"/>
            <a:ext cx="1748813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Item selected to share</a:t>
            </a:r>
          </a:p>
        </p:txBody>
      </p:sp>
    </p:spTree>
    <p:extLst>
      <p:ext uri="{BB962C8B-B14F-4D97-AF65-F5344CB8AC3E}">
        <p14:creationId xmlns:p14="http://schemas.microsoft.com/office/powerpoint/2010/main" val="2122721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50CB3A-2A88-42B9-B74F-A7940852F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281E94-0780-460C-88EE-713E1A3D0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Sync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BAEF2-43FF-40DC-B593-341B14627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OneDrive files are synced to File Explorer by default.</a:t>
            </a:r>
          </a:p>
          <a:p>
            <a:r>
              <a:rPr lang="en-US" dirty="0"/>
              <a:t>You can decide which OneDrive folders you want available offline:</a:t>
            </a:r>
          </a:p>
          <a:p>
            <a:pPr marL="461963"/>
            <a:r>
              <a:rPr lang="en-US" dirty="0"/>
              <a:t>Folders not synced will not be visible in File Explorer.</a:t>
            </a:r>
          </a:p>
          <a:p>
            <a:pPr marL="461963"/>
            <a:r>
              <a:rPr lang="en-US" dirty="0"/>
              <a:t>Folders will still be available online. </a:t>
            </a:r>
          </a:p>
        </p:txBody>
      </p:sp>
    </p:spTree>
    <p:extLst>
      <p:ext uri="{BB962C8B-B14F-4D97-AF65-F5344CB8AC3E}">
        <p14:creationId xmlns:p14="http://schemas.microsoft.com/office/powerpoint/2010/main" val="3170155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CBEFF1-5346-4F85-872D-753DFB373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1E93AB-8F81-4E04-BC78-C6B3FDEFB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On-Demand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E0A939-9A5B-4DA6-BB5E-37F678022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 files in the cloud without them being synchronized to local storage.</a:t>
            </a:r>
          </a:p>
          <a:p>
            <a:r>
              <a:rPr lang="en-US" dirty="0"/>
              <a:t>View cloud-only files directly within File Explorer as if they were local files.</a:t>
            </a:r>
          </a:p>
          <a:p>
            <a:r>
              <a:rPr lang="en-US" dirty="0"/>
              <a:t>Opening a file downloads it to your local device.</a:t>
            </a:r>
          </a:p>
          <a:p>
            <a:r>
              <a:rPr lang="en-US" dirty="0"/>
              <a:t>File can revert back to cloud-only state to free up local storage space.</a:t>
            </a:r>
          </a:p>
        </p:txBody>
      </p:sp>
    </p:spTree>
    <p:extLst>
      <p:ext uri="{BB962C8B-B14F-4D97-AF65-F5344CB8AC3E}">
        <p14:creationId xmlns:p14="http://schemas.microsoft.com/office/powerpoint/2010/main" val="402944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6E6EB-2113-43EA-B585-F9A26B941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and Folders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440A57-7702-473B-91AC-DD2352B8A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8878DE1-E7D9-47E7-89F5-4072314B87E1}"/>
              </a:ext>
            </a:extLst>
          </p:cNvPr>
          <p:cNvGrpSpPr/>
          <p:nvPr/>
        </p:nvGrpSpPr>
        <p:grpSpPr>
          <a:xfrm>
            <a:off x="1648149" y="1432092"/>
            <a:ext cx="3085481" cy="3777921"/>
            <a:chOff x="1648149" y="1432092"/>
            <a:chExt cx="3085481" cy="377792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0EA653A-51AD-4CE8-B678-B20E68C26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149" y="3810000"/>
              <a:ext cx="2138822" cy="140001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77C5B7-6D70-47B7-B23B-5DB0E72BB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149" y="2704194"/>
              <a:ext cx="2138822" cy="140001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E022A2-1E45-4D6C-AD2B-A008E527D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8149" y="1645522"/>
              <a:ext cx="2138822" cy="1400013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5AC882B-840F-4767-BA09-A3D09A8EA7ED}"/>
                </a:ext>
              </a:extLst>
            </p:cNvPr>
            <p:cNvCxnSpPr/>
            <p:nvPr/>
          </p:nvCxnSpPr>
          <p:spPr>
            <a:xfrm>
              <a:off x="1648149" y="1645522"/>
              <a:ext cx="0" cy="3168904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1457B04-AF1D-467F-BD9F-C93FACF03A39}"/>
                </a:ext>
              </a:extLst>
            </p:cNvPr>
            <p:cNvCxnSpPr/>
            <p:nvPr/>
          </p:nvCxnSpPr>
          <p:spPr>
            <a:xfrm>
              <a:off x="1648149" y="1645522"/>
              <a:ext cx="1376820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82DD37C-CFE9-494A-A07E-A33B8A49AEF9}"/>
                </a:ext>
              </a:extLst>
            </p:cNvPr>
            <p:cNvSpPr txBox="1"/>
            <p:nvPr/>
          </p:nvSpPr>
          <p:spPr>
            <a:xfrm>
              <a:off x="2554887" y="2322558"/>
              <a:ext cx="73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Current Invoices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4A41DF7-9669-4C57-A08E-C6E66EBA63EB}"/>
                </a:ext>
              </a:extLst>
            </p:cNvPr>
            <p:cNvSpPr/>
            <p:nvPr/>
          </p:nvSpPr>
          <p:spPr>
            <a:xfrm>
              <a:off x="2554887" y="2352155"/>
              <a:ext cx="821390" cy="38100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F348EE-5882-4591-911F-88C8E26E4A10}"/>
                </a:ext>
              </a:extLst>
            </p:cNvPr>
            <p:cNvSpPr txBox="1"/>
            <p:nvPr/>
          </p:nvSpPr>
          <p:spPr>
            <a:xfrm>
              <a:off x="2534690" y="3277523"/>
              <a:ext cx="73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Past Due Invoices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4B2FA0-1A5C-4BA2-8976-4F6C0210FC19}"/>
                </a:ext>
              </a:extLst>
            </p:cNvPr>
            <p:cNvSpPr/>
            <p:nvPr/>
          </p:nvSpPr>
          <p:spPr>
            <a:xfrm>
              <a:off x="2534690" y="3307120"/>
              <a:ext cx="821390" cy="38100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185D0E-A882-4887-BCE6-04ADB4EF3BDA}"/>
                </a:ext>
              </a:extLst>
            </p:cNvPr>
            <p:cNvSpPr txBox="1"/>
            <p:nvPr/>
          </p:nvSpPr>
          <p:spPr>
            <a:xfrm>
              <a:off x="2522113" y="4431886"/>
              <a:ext cx="731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Paid Invoices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A32708-F07A-493C-A30E-E61686785318}"/>
                </a:ext>
              </a:extLst>
            </p:cNvPr>
            <p:cNvSpPr/>
            <p:nvPr/>
          </p:nvSpPr>
          <p:spPr>
            <a:xfrm>
              <a:off x="2522113" y="4461483"/>
              <a:ext cx="821390" cy="38100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5" name="3D Model 14" descr="File folder with contents">
                  <a:extLst>
                    <a:ext uri="{FF2B5EF4-FFF2-40B4-BE49-F238E27FC236}">
                      <a16:creationId xmlns:a16="http://schemas.microsoft.com/office/drawing/2014/main" id="{753EFD17-2D07-46AF-93A6-512A07D849A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13328999"/>
                    </p:ext>
                  </p:extLst>
                </p:nvPr>
              </p:nvGraphicFramePr>
              <p:xfrm rot="16976315">
                <a:off x="2454919" y="1169383"/>
                <a:ext cx="479267" cy="1004686"/>
              </p:xfrm>
              <a:graphic>
                <a:graphicData uri="http://schemas.microsoft.com/office/drawing/2017/model3d">
                  <am3d:model3d r:embed="rId3">
                    <am3d:spPr>
                      <a:xfrm rot="16976315">
                        <a:off x="0" y="0"/>
                        <a:ext cx="479267" cy="1004686"/>
                      </a:xfrm>
                      <a:prstGeom prst="rect">
                        <a:avLst/>
                      </a:prstGeom>
                    </am3d:spPr>
                    <am3d:camera>
                      <am3d:pos x="0" y="0" z="61547015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5746901" d="1000000"/>
                      <am3d:preTrans dx="0" dy="-13710234" dz="362805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y="5400000"/>
                      <am3d:postTrans dx="0" dy="0" dz="0"/>
                    </am3d:trans>
                    <am3d:raster rName="Office3DRenderer" rVer="16.0.8326">
                      <am3d:blip r:embed="rId4"/>
                    </am3d:raster>
                    <am3d:objViewport viewportSz="132180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5" name="3D Model 14" descr="File folder with contents">
                  <a:extLst>
                    <a:ext uri="{FF2B5EF4-FFF2-40B4-BE49-F238E27FC236}">
                      <a16:creationId xmlns:a16="http://schemas.microsoft.com/office/drawing/2014/main" id="{753EFD17-2D07-46AF-93A6-512A07D849A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16976315">
                  <a:off x="2454919" y="1169383"/>
                  <a:ext cx="479267" cy="1004686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E07B37-47CD-48EA-8083-C4F9B4A30B95}"/>
                </a:ext>
              </a:extLst>
            </p:cNvPr>
            <p:cNvSpPr/>
            <p:nvPr/>
          </p:nvSpPr>
          <p:spPr>
            <a:xfrm>
              <a:off x="2765532" y="2147426"/>
              <a:ext cx="330417" cy="45719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EB76B1-5C59-4870-A7C3-D284356A8F77}"/>
                </a:ext>
              </a:extLst>
            </p:cNvPr>
            <p:cNvSpPr/>
            <p:nvPr/>
          </p:nvSpPr>
          <p:spPr>
            <a:xfrm>
              <a:off x="2724048" y="3170864"/>
              <a:ext cx="330417" cy="45719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FC0F8D1-657F-4F13-9A14-1D29E548C79A}"/>
                </a:ext>
              </a:extLst>
            </p:cNvPr>
            <p:cNvSpPr/>
            <p:nvPr/>
          </p:nvSpPr>
          <p:spPr>
            <a:xfrm>
              <a:off x="2765532" y="4259985"/>
              <a:ext cx="330417" cy="45719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9" name="Flowchart: Multidocument 18">
              <a:extLst>
                <a:ext uri="{FF2B5EF4-FFF2-40B4-BE49-F238E27FC236}">
                  <a16:creationId xmlns:a16="http://schemas.microsoft.com/office/drawing/2014/main" id="{C3632EA8-1F98-425D-B65A-558AB2B469B2}"/>
                </a:ext>
              </a:extLst>
            </p:cNvPr>
            <p:cNvSpPr/>
            <p:nvPr/>
          </p:nvSpPr>
          <p:spPr>
            <a:xfrm>
              <a:off x="3939369" y="2147426"/>
              <a:ext cx="754339" cy="585729"/>
            </a:xfrm>
            <a:prstGeom prst="flowChartMultidocumen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8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0" name="Flowchart: Multidocument 19">
              <a:extLst>
                <a:ext uri="{FF2B5EF4-FFF2-40B4-BE49-F238E27FC236}">
                  <a16:creationId xmlns:a16="http://schemas.microsoft.com/office/drawing/2014/main" id="{51EF121D-93B4-4B95-B3CF-4C86F0FF205B}"/>
                </a:ext>
              </a:extLst>
            </p:cNvPr>
            <p:cNvSpPr/>
            <p:nvPr/>
          </p:nvSpPr>
          <p:spPr>
            <a:xfrm>
              <a:off x="3919172" y="3153459"/>
              <a:ext cx="754339" cy="585729"/>
            </a:xfrm>
            <a:prstGeom prst="flowChartMultidocumen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1" name="Flowchart: Multidocument 20">
              <a:extLst>
                <a:ext uri="{FF2B5EF4-FFF2-40B4-BE49-F238E27FC236}">
                  <a16:creationId xmlns:a16="http://schemas.microsoft.com/office/drawing/2014/main" id="{94862A68-A773-4921-84C7-45AE43B1E54F}"/>
                </a:ext>
              </a:extLst>
            </p:cNvPr>
            <p:cNvSpPr/>
            <p:nvPr/>
          </p:nvSpPr>
          <p:spPr>
            <a:xfrm>
              <a:off x="3912260" y="4259167"/>
              <a:ext cx="754339" cy="585729"/>
            </a:xfrm>
            <a:prstGeom prst="flowChartMultidocumen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3C5C918-5D2B-49F4-8683-1D69C43EA5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41683" y="3513095"/>
              <a:ext cx="470577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9CE5C80-FAD3-42B5-B103-DD8C6D3D81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41683" y="2470414"/>
              <a:ext cx="470577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4A09D59-A694-4571-8F26-3DD14295B9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25788" y="4552725"/>
              <a:ext cx="470577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AACA37-8BBC-46AB-ADB7-FE8A8D784AA4}"/>
                </a:ext>
              </a:extLst>
            </p:cNvPr>
            <p:cNvSpPr txBox="1"/>
            <p:nvPr/>
          </p:nvSpPr>
          <p:spPr>
            <a:xfrm>
              <a:off x="3896365" y="2207881"/>
              <a:ext cx="533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Invoice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0F0136D-CD66-4F04-9D11-8A7B2E96F1AD}"/>
                </a:ext>
              </a:extLst>
            </p:cNvPr>
            <p:cNvSpPr txBox="1"/>
            <p:nvPr/>
          </p:nvSpPr>
          <p:spPr>
            <a:xfrm>
              <a:off x="3885569" y="3255162"/>
              <a:ext cx="533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Invoice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A28B96-DDE7-4B47-AE6C-0B8FF1281BD4}"/>
                </a:ext>
              </a:extLst>
            </p:cNvPr>
            <p:cNvSpPr txBox="1"/>
            <p:nvPr/>
          </p:nvSpPr>
          <p:spPr>
            <a:xfrm>
              <a:off x="3912260" y="4353761"/>
              <a:ext cx="533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Invoice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01302E0-218F-4171-81A5-CD1928109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45594" y="4528807"/>
              <a:ext cx="838200" cy="66675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F525C07-6F7B-4966-BBA5-8F90FB4E8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28755" y="3391690"/>
              <a:ext cx="904875" cy="695325"/>
            </a:xfrm>
            <a:prstGeom prst="rect">
              <a:avLst/>
            </a:prstGeom>
          </p:spPr>
        </p:pic>
      </p:grpSp>
      <p:sp>
        <p:nvSpPr>
          <p:cNvPr id="30" name="Rounded Rectangle 142">
            <a:extLst>
              <a:ext uri="{FF2B5EF4-FFF2-40B4-BE49-F238E27FC236}">
                <a16:creationId xmlns:a16="http://schemas.microsoft.com/office/drawing/2014/main" id="{42271304-29C3-4781-BD32-5CDF46AFE404}"/>
              </a:ext>
            </a:extLst>
          </p:cNvPr>
          <p:cNvSpPr/>
          <p:nvPr/>
        </p:nvSpPr>
        <p:spPr>
          <a:xfrm>
            <a:off x="6220149" y="5659943"/>
            <a:ext cx="2653006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Folders and files on computer </a:t>
            </a:r>
          </a:p>
        </p:txBody>
      </p:sp>
      <p:sp>
        <p:nvSpPr>
          <p:cNvPr id="31" name="AutoShape 303">
            <a:extLst>
              <a:ext uri="{FF2B5EF4-FFF2-40B4-BE49-F238E27FC236}">
                <a16:creationId xmlns:a16="http://schemas.microsoft.com/office/drawing/2014/main" id="{50C381E6-CC90-4849-8032-17FF3A073F50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7515236" y="3596601"/>
            <a:ext cx="62832" cy="3982038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ounded Rectangle 142">
            <a:extLst>
              <a:ext uri="{FF2B5EF4-FFF2-40B4-BE49-F238E27FC236}">
                <a16:creationId xmlns:a16="http://schemas.microsoft.com/office/drawing/2014/main" id="{80C28BBF-E9A0-4625-B831-264F189892A6}"/>
              </a:ext>
            </a:extLst>
          </p:cNvPr>
          <p:cNvSpPr/>
          <p:nvPr/>
        </p:nvSpPr>
        <p:spPr>
          <a:xfrm>
            <a:off x="1984419" y="5653091"/>
            <a:ext cx="2299260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Physical cabinet, folder, paper</a:t>
            </a:r>
          </a:p>
        </p:txBody>
      </p:sp>
      <p:sp>
        <p:nvSpPr>
          <p:cNvPr id="33" name="AutoShape 303">
            <a:extLst>
              <a:ext uri="{FF2B5EF4-FFF2-40B4-BE49-F238E27FC236}">
                <a16:creationId xmlns:a16="http://schemas.microsoft.com/office/drawing/2014/main" id="{9332B77A-36EB-40A1-AFE6-C10EC1455A00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3063770" y="3967596"/>
            <a:ext cx="138034" cy="3102013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Line 316">
            <a:extLst>
              <a:ext uri="{FF2B5EF4-FFF2-40B4-BE49-F238E27FC236}">
                <a16:creationId xmlns:a16="http://schemas.microsoft.com/office/drawing/2014/main" id="{0625FC08-8ACC-40A1-A39D-56EBDBDE0621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638892" y="318042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Rounded Rectangle 142">
            <a:extLst>
              <a:ext uri="{FF2B5EF4-FFF2-40B4-BE49-F238E27FC236}">
                <a16:creationId xmlns:a16="http://schemas.microsoft.com/office/drawing/2014/main" id="{BE9E1B4B-2CAC-43D1-BCCD-6A603708A8A0}"/>
              </a:ext>
            </a:extLst>
          </p:cNvPr>
          <p:cNvSpPr/>
          <p:nvPr/>
        </p:nvSpPr>
        <p:spPr>
          <a:xfrm>
            <a:off x="8002919" y="2656548"/>
            <a:ext cx="1745290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Files in selected folder</a:t>
            </a:r>
          </a:p>
        </p:txBody>
      </p:sp>
      <p:sp>
        <p:nvSpPr>
          <p:cNvPr id="36" name="Line 316">
            <a:extLst>
              <a:ext uri="{FF2B5EF4-FFF2-40B4-BE49-F238E27FC236}">
                <a16:creationId xmlns:a16="http://schemas.microsoft.com/office/drawing/2014/main" id="{28A612E4-E4D7-4D34-8461-86F483E6C003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6127681" y="3150119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Rounded Rectangle 142">
            <a:extLst>
              <a:ext uri="{FF2B5EF4-FFF2-40B4-BE49-F238E27FC236}">
                <a16:creationId xmlns:a16="http://schemas.microsoft.com/office/drawing/2014/main" id="{F3FBD8BE-F9EB-44D4-92EA-F62DA91930BF}"/>
              </a:ext>
            </a:extLst>
          </p:cNvPr>
          <p:cNvSpPr/>
          <p:nvPr/>
        </p:nvSpPr>
        <p:spPr>
          <a:xfrm>
            <a:off x="5458149" y="2656548"/>
            <a:ext cx="1848242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Folders and subfolders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652688C0-8F7E-4B75-AF97-B8D299112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752" y="3643690"/>
            <a:ext cx="4210050" cy="152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7406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1AE8A5-0018-40E6-B39C-438CA4F1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F7C1D7-7C53-4F6A-AF05-CE073E0F9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 File Explorer Status Icons</a:t>
            </a:r>
          </a:p>
        </p:txBody>
      </p:sp>
      <p:graphicFrame>
        <p:nvGraphicFramePr>
          <p:cNvPr id="5" name="Group 64">
            <a:extLst>
              <a:ext uri="{FF2B5EF4-FFF2-40B4-BE49-F238E27FC236}">
                <a16:creationId xmlns:a16="http://schemas.microsoft.com/office/drawing/2014/main" id="{9E9ED984-A590-4302-A046-4A8E8D86C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644287"/>
              </p:ext>
            </p:extLst>
          </p:nvPr>
        </p:nvGraphicFramePr>
        <p:xfrm>
          <a:off x="2581687" y="1927301"/>
          <a:ext cx="7239000" cy="3535752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 Explorer Icon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9DDC"/>
                        </a:buClr>
                        <a:buSzTx/>
                        <a:buFont typeface="Arial"/>
                        <a:buNone/>
                        <a:tabLst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file or folder cannot be synced.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The file is only available online.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 of the item is currently in progress.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293846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The online-only file is downloaded to your device and is available locally at any time, without an Internet connection.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Files marked as “Always keep on this device” are downloaded to your device and available any time, without an Internet connection.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860923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Displayed next to a status icon, the padlock indicates the file or folder settings are preventing the item from being synced.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07646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4CD14EF-FD19-4BAC-9478-1498A1EC0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418" y="2460700"/>
            <a:ext cx="500062" cy="457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C989CF-CEF0-4833-ADF4-7039FFE9B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160" y="2994099"/>
            <a:ext cx="457200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175836-00D1-4601-B8C7-2B02E2F1C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160" y="3958765"/>
            <a:ext cx="48491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B6C7F5-039F-4937-8C8A-27B6A354BF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7139" y="4474410"/>
            <a:ext cx="630619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6C1CD9-E2B0-405D-A924-85178C22B1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1633" y="4983836"/>
            <a:ext cx="571500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684F61-39F5-46D8-86CF-9033A907C4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8193"/>
          <a:stretch/>
        </p:blipFill>
        <p:spPr>
          <a:xfrm>
            <a:off x="2952418" y="3480579"/>
            <a:ext cx="403412" cy="41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485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174646-2ED1-478D-A642-D2629130B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5FCAE3-A676-44BB-8743-5A442B14D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 Taskbar Status Icons</a:t>
            </a:r>
          </a:p>
        </p:txBody>
      </p:sp>
      <p:graphicFrame>
        <p:nvGraphicFramePr>
          <p:cNvPr id="5" name="Group 64">
            <a:extLst>
              <a:ext uri="{FF2B5EF4-FFF2-40B4-BE49-F238E27FC236}">
                <a16:creationId xmlns:a16="http://schemas.microsoft.com/office/drawing/2014/main" id="{24AC94FB-6621-4C66-A4AF-BE0D38A4E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058796"/>
              </p:ext>
            </p:extLst>
          </p:nvPr>
        </p:nvGraphicFramePr>
        <p:xfrm>
          <a:off x="2329138" y="2357846"/>
          <a:ext cx="7239000" cy="2943985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Taskbar Icon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marT="45732" marB="4573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9DDC"/>
                        </a:buClr>
                        <a:buSzTx/>
                        <a:buFont typeface="Arial"/>
                        <a:buNone/>
                        <a:tabLst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Files or folders cannot be synced.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Syncing has been paused and files are not currently being synced. 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Syncing is currently in progress.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Account is blocked and you are not currently signed in.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860923"/>
                  </a:ext>
                </a:extLst>
              </a:tr>
              <a:tr h="444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Select the icon to see what attention is needed, as displayed in the warning message in the activity center.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07646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4440829-3D38-436E-B462-8569E3338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379" y="2929365"/>
            <a:ext cx="333375" cy="295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DCCC5A-718A-4356-A3A9-4E46505D1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379" y="3464087"/>
            <a:ext cx="314325" cy="295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F32D41-D716-4FE3-9DDE-718DADE06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1378" y="3957482"/>
            <a:ext cx="314325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560259-5ADE-413E-BF99-79B6CF2CE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496" y="4421415"/>
            <a:ext cx="333375" cy="323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C4A51-7B06-4166-8B5F-0E8FD8860A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3496" y="4839119"/>
            <a:ext cx="3333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42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5177BF-CE0B-4CBE-BC65-1828E908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12605B-6DA9-431B-A5C8-B2A2359D3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Vault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0CB90FE-04CF-41E1-A15A-42EB3E1EC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</p:spPr>
        <p:txBody>
          <a:bodyPr/>
          <a:lstStyle/>
          <a:p>
            <a:r>
              <a:rPr lang="en-US" dirty="0"/>
              <a:t>Available only with personal OneDrive accounts.</a:t>
            </a:r>
          </a:p>
          <a:p>
            <a:r>
              <a:rPr lang="en-US" dirty="0"/>
              <a:t>Provides a OneDrive area with extra security:</a:t>
            </a:r>
          </a:p>
          <a:p>
            <a:pPr marL="457200" lvl="1"/>
            <a:r>
              <a:rPr lang="en-US" dirty="0"/>
              <a:t>Additional password</a:t>
            </a:r>
          </a:p>
          <a:p>
            <a:pPr marL="457200" lvl="1"/>
            <a:r>
              <a:rPr lang="en-US" dirty="0"/>
              <a:t>PIN</a:t>
            </a:r>
          </a:p>
          <a:p>
            <a:pPr marL="457200" lvl="1"/>
            <a:r>
              <a:rPr lang="en-US" dirty="0"/>
              <a:t>Verification code</a:t>
            </a:r>
          </a:p>
          <a:p>
            <a:pPr marL="457200" lvl="1"/>
            <a:r>
              <a:rPr lang="en-US" dirty="0"/>
              <a:t>Biometric unlock</a:t>
            </a:r>
          </a:p>
        </p:txBody>
      </p:sp>
    </p:spTree>
    <p:extLst>
      <p:ext uri="{BB962C8B-B14F-4D97-AF65-F5344CB8AC3E}">
        <p14:creationId xmlns:p14="http://schemas.microsoft.com/office/powerpoint/2010/main" val="2932194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19EE30-1A5B-4B46-BA8F-8EC8E1271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9023A-001B-4EBD-9896-B29EAECEF5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Uploading and Sharing Files with OneDrive</a:t>
            </a:r>
          </a:p>
        </p:txBody>
      </p:sp>
    </p:spTree>
    <p:extLst>
      <p:ext uri="{BB962C8B-B14F-4D97-AF65-F5344CB8AC3E}">
        <p14:creationId xmlns:p14="http://schemas.microsoft.com/office/powerpoint/2010/main" val="16921315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1BC5E-1170-4AD3-9287-B8DDBF56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Removable Storage Devices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E491D-2D3B-4273-AA07-D43A796E6D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E0FDA-819B-4B6D-B8EA-FDED58DCF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685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E04723-D6DC-4913-BD65-A47393C2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F829D8-F0C2-450E-9FBD-C6841BEC0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Drives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A36906-F19C-43A6-9F60-325168C2F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6" b="98011" l="5400" r="99600">
                        <a14:foregroundMark x1="97385" y1="21875" x2="88200" y2="27699"/>
                        <a14:foregroundMark x1="99400" y1="20597" x2="97385" y2="21875"/>
                        <a14:foregroundMark x1="78372" y1="29957" x2="74600" y2="30824"/>
                        <a14:foregroundMark x1="88200" y1="27699" x2="86225" y2="28153"/>
                        <a14:foregroundMark x1="87271" y1="42157" x2="87400" y2="42756"/>
                        <a14:foregroundMark x1="86543" y1="38778" x2="86666" y2="39347"/>
                        <a14:foregroundMark x1="86146" y1="36932" x2="86543" y2="38778"/>
                        <a14:foregroundMark x1="86024" y1="36364" x2="86146" y2="36932"/>
                        <a14:foregroundMark x1="85932" y1="35938" x2="86024" y2="36364"/>
                        <a14:foregroundMark x1="85840" y1="35511" x2="85932" y2="35938"/>
                        <a14:foregroundMark x1="85750" y1="35093" x2="85840" y2="35511"/>
                        <a14:foregroundMark x1="85504" y1="33949" x2="85647" y2="34615"/>
                        <a14:foregroundMark x1="85443" y1="33665" x2="85504" y2="33949"/>
                        <a14:foregroundMark x1="85382" y1="33381" x2="85443" y2="33665"/>
                        <a14:foregroundMark x1="85321" y1="33097" x2="85382" y2="33381"/>
                        <a14:foregroundMark x1="84800" y1="30682" x2="85321" y2="33097"/>
                        <a14:foregroundMark x1="50600" y1="25568" x2="65800" y2="25000"/>
                        <a14:foregroundMark x1="65800" y1="25000" x2="72705" y2="28455"/>
                        <a14:foregroundMark x1="74600" y1="29403" x2="73520" y2="32729"/>
                        <a14:foregroundMark x1="71600" y1="24148" x2="7800" y2="27131"/>
                        <a14:foregroundMark x1="72246" y1="2522" x2="73000" y2="25426"/>
                        <a14:foregroundMark x1="6510" y1="53551" x2="6537" y2="53765"/>
                        <a14:foregroundMark x1="4244" y1="35646" x2="6510" y2="53551"/>
                        <a14:foregroundMark x1="81810" y1="81611" x2="76000" y2="82528"/>
                        <a14:foregroundMark x1="68800" y1="81392" x2="55749" y2="85364"/>
                        <a14:foregroundMark x1="66000" y1="79403" x2="53746" y2="83526"/>
                        <a14:foregroundMark x1="39400" y1="79545" x2="43800" y2="95313"/>
                        <a14:foregroundMark x1="43800" y1="95313" x2="43600" y2="95881"/>
                        <a14:foregroundMark x1="25162" y1="96875" x2="25200" y2="97159"/>
                        <a14:foregroundMark x1="23600" y1="85085" x2="25162" y2="96875"/>
                        <a14:foregroundMark x1="27259" y1="82670" x2="22906" y2="83307"/>
                        <a14:foregroundMark x1="29200" y1="82386" x2="27259" y2="82670"/>
                        <a14:foregroundMark x1="82804" y1="82772" x2="81785" y2="83776"/>
                        <a14:foregroundMark x1="79871" y1="84042" x2="77832" y2="81524"/>
                        <a14:foregroundMark x1="76222" y1="84551" x2="74941" y2="82551"/>
                        <a14:foregroundMark x1="81776" y1="59383" x2="77400" y2="63210"/>
                        <a14:foregroundMark x1="85682" y1="55966" x2="85432" y2="56185"/>
                        <a14:foregroundMark x1="85960" y1="55723" x2="85682" y2="55966"/>
                        <a14:foregroundMark x1="89969" y1="52217" x2="89793" y2="52371"/>
                        <a14:foregroundMark x1="98128" y1="45081" x2="92642" y2="49879"/>
                        <a14:foregroundMark x1="77400" y1="63210" x2="69000" y2="67614"/>
                        <a14:foregroundMark x1="69000" y1="67614" x2="56800" y2="67756"/>
                        <a14:foregroundMark x1="77002" y1="81450" x2="84200" y2="79545"/>
                        <a14:foregroundMark x1="74000" y1="82244" x2="75073" y2="81960"/>
                        <a14:foregroundMark x1="84200" y1="79545" x2="84200" y2="83807"/>
                        <a14:foregroundMark x1="83400" y1="79545" x2="85600" y2="83949"/>
                        <a14:foregroundMark x1="74785" y1="81960" x2="74600" y2="82244"/>
                        <a14:foregroundMark x1="29400" y1="82670" x2="23000" y2="82102"/>
                        <a14:foregroundMark x1="26000" y1="81392" x2="26000" y2="82813"/>
                        <a14:foregroundMark x1="26000" y1="81149" x2="26000" y2="81392"/>
                        <a14:foregroundMark x1="23952" y1="81960" x2="24000" y2="82386"/>
                        <a14:foregroundMark x1="23904" y1="81534" x2="23952" y2="81960"/>
                        <a14:foregroundMark x1="23650" y1="79276" x2="23680" y2="79545"/>
                        <a14:foregroundMark x1="29000" y1="82670" x2="29000" y2="82670"/>
                        <a14:foregroundMark x1="27954" y1="80986" x2="28000" y2="81250"/>
                        <a14:foregroundMark x1="22289" y1="81818" x2="22400" y2="82102"/>
                        <a14:foregroundMark x1="22152" y1="81469" x2="22289" y2="81818"/>
                        <a14:foregroundMark x1="26600" y1="79261" x2="26600" y2="79261"/>
                        <a14:foregroundMark x1="24066" y1="79688" x2="23200" y2="81534"/>
                        <a14:foregroundMark x1="24400" y1="78977" x2="24066" y2="79688"/>
                        <a14:foregroundMark x1="24200" y1="78693" x2="23114" y2="81392"/>
                        <a14:foregroundMark x1="24200" y1="78835" x2="23200" y2="79403"/>
                        <a14:foregroundMark x1="23600" y1="78835" x2="23000" y2="78835"/>
                        <a14:foregroundMark x1="23200" y1="96733" x2="30200" y2="95881"/>
                        <a14:foregroundMark x1="49314" y1="85734" x2="49422" y2="86080"/>
                        <a14:foregroundMark x1="87119" y1="55966" x2="81600" y2="59801"/>
                        <a14:foregroundMark x1="87528" y1="55682" x2="87119" y2="55966"/>
                        <a14:foregroundMark x1="90800" y1="53409" x2="87528" y2="55682"/>
                        <a14:foregroundMark x1="99600" y1="39915" x2="97400" y2="44318"/>
                        <a14:foregroundMark x1="72780" y1="29119" x2="72600" y2="29545"/>
                        <a14:foregroundMark x1="73200" y1="28125" x2="72780" y2="29119"/>
                        <a14:foregroundMark x1="70800" y1="994" x2="72400" y2="7102"/>
                        <a14:foregroundMark x1="72800" y1="3267" x2="72400" y2="7386"/>
                        <a14:foregroundMark x1="62600" y1="80540" x2="58600" y2="81108"/>
                        <a14:foregroundMark x1="57400" y1="81108" x2="50800" y2="83381"/>
                        <a14:foregroundMark x1="50000" y1="85795" x2="50000" y2="85795"/>
                        <a14:foregroundMark x1="50800" y1="86080" x2="50800" y2="86080"/>
                        <a14:foregroundMark x1="52991" y1="85461" x2="54200" y2="85085"/>
                        <a14:foregroundMark x1="50400" y1="87074" x2="55000" y2="86080"/>
                        <a14:foregroundMark x1="54600" y1="88068" x2="56400" y2="87500"/>
                        <a14:foregroundMark x1="59000" y1="88352" x2="60600" y2="88920"/>
                        <a14:foregroundMark x1="49000" y1="83523" x2="50800" y2="85795"/>
                        <a14:foregroundMark x1="51000" y1="85938" x2="50800" y2="86080"/>
                        <a14:foregroundMark x1="50000" y1="86080" x2="50800" y2="86080"/>
                        <a14:foregroundMark x1="49200" y1="85227" x2="49800" y2="86080"/>
                        <a14:foregroundMark x1="50200" y1="87074" x2="50200" y2="87074"/>
                        <a14:foregroundMark x1="50000" y1="87074" x2="50400" y2="89205"/>
                        <a14:foregroundMark x1="49800" y1="87216" x2="50200" y2="88920"/>
                        <a14:foregroundMark x1="45000" y1="97585" x2="43200" y2="98011"/>
                        <a14:foregroundMark x1="72000" y1="80114" x2="68600" y2="80824"/>
                        <a14:foregroundMark x1="67000" y1="80114" x2="67800" y2="80824"/>
                        <a14:foregroundMark x1="84800" y1="79261" x2="85400" y2="84233"/>
                        <a14:foregroundMark x1="84800" y1="79261" x2="84600" y2="84801"/>
                        <a14:foregroundMark x1="85600" y1="79972" x2="85600" y2="79972"/>
                        <a14:foregroundMark x1="85800" y1="80398" x2="85800" y2="80398"/>
                        <a14:backgroundMark x1="12000" y1="54261" x2="11800" y2="58239"/>
                        <a14:backgroundMark x1="8200" y1="54403" x2="4000" y2="59375"/>
                        <a14:backgroundMark x1="84400" y1="28409" x2="79400" y2="29261"/>
                        <a14:backgroundMark x1="74000" y1="32813" x2="73600" y2="33949"/>
                        <a14:backgroundMark x1="3600" y1="28125" x2="4000" y2="35653"/>
                        <a14:backgroundMark x1="4000" y1="35653" x2="4000" y2="36932"/>
                        <a14:backgroundMark x1="87400" y1="85227" x2="77200" y2="86648"/>
                        <a14:backgroundMark x1="77200" y1="86648" x2="76000" y2="86364"/>
                        <a14:backgroundMark x1="88023" y1="84219" x2="88400" y2="84659"/>
                        <a14:backgroundMark x1="88400" y1="84659" x2="88400" y2="85085"/>
                        <a14:backgroundMark x1="88400" y1="77273" x2="85291" y2="78052"/>
                        <a14:backgroundMark x1="75600" y1="78835" x2="72525" y2="79675"/>
                        <a14:backgroundMark x1="85200" y1="77273" x2="83400" y2="78125"/>
                        <a14:backgroundMark x1="87773" y1="84859" x2="87600" y2="87074"/>
                        <a14:backgroundMark x1="75000" y1="77131" x2="74200" y2="77841"/>
                        <a14:backgroundMark x1="73600" y1="79972" x2="73600" y2="81960"/>
                        <a14:backgroundMark x1="29200" y1="77273" x2="23003" y2="78073"/>
                        <a14:backgroundMark x1="96400" y1="21875" x2="96400" y2="21875"/>
                        <a14:backgroundMark x1="85400" y1="33949" x2="85400" y2="33949"/>
                        <a14:backgroundMark x1="85400" y1="35085" x2="86800" y2="33097"/>
                        <a14:backgroundMark x1="88000" y1="28551" x2="88000" y2="28551"/>
                        <a14:backgroundMark x1="84800" y1="28409" x2="84800" y2="28409"/>
                        <a14:backgroundMark x1="29600" y1="82528" x2="29600" y2="82528"/>
                        <a14:backgroundMark x1="27918" y1="79261" x2="28200" y2="80966"/>
                        <a14:backgroundMark x1="27800" y1="78551" x2="27918" y2="79261"/>
                        <a14:backgroundMark x1="26400" y1="78551" x2="23754" y2="78551"/>
                        <a14:backgroundMark x1="27600" y1="80966" x2="27600" y2="80966"/>
                        <a14:backgroundMark x1="28000" y1="81250" x2="28000" y2="81250"/>
                        <a14:backgroundMark x1="29600" y1="82102" x2="29600" y2="82102"/>
                        <a14:backgroundMark x1="29600" y1="82670" x2="29600" y2="82670"/>
                        <a14:backgroundMark x1="6400" y1="53693" x2="6400" y2="53693"/>
                        <a14:backgroundMark x1="6400" y1="53977" x2="6400" y2="53977"/>
                        <a14:backgroundMark x1="6800" y1="53551" x2="6800" y2="53551"/>
                        <a14:backgroundMark x1="22000" y1="81960" x2="22000" y2="81960"/>
                        <a14:backgroundMark x1="22400" y1="81818" x2="22400" y2="81818"/>
                        <a14:backgroundMark x1="22200" y1="81392" x2="22200" y2="81392"/>
                        <a14:backgroundMark x1="21800" y1="81534" x2="21800" y2="81534"/>
                        <a14:backgroundMark x1="22600" y1="81392" x2="22600" y2="81392"/>
                        <a14:backgroundMark x1="22800" y1="96875" x2="22800" y2="96875"/>
                        <a14:backgroundMark x1="50248" y1="89219" x2="50800" y2="90483"/>
                        <a14:backgroundMark x1="49000" y1="86364" x2="49244" y2="86923"/>
                        <a14:backgroundMark x1="89600" y1="52273" x2="89269" y2="52543"/>
                        <a14:backgroundMark x1="99266" y1="44770" x2="99200" y2="45170"/>
                        <a14:backgroundMark x1="92600" y1="49858" x2="89800" y2="52131"/>
                        <a14:backgroundMark x1="86000" y1="55682" x2="86000" y2="55682"/>
                        <a14:backgroundMark x1="85400" y1="55966" x2="85400" y2="55966"/>
                        <a14:backgroundMark x1="54600" y1="53409" x2="14200" y2="53693"/>
                        <a14:backgroundMark x1="69800" y1="284" x2="71224" y2="939"/>
                        <a14:backgroundMark x1="78600" y1="29688" x2="80800" y2="29545"/>
                        <a14:backgroundMark x1="86000" y1="27983" x2="84200" y2="28693"/>
                        <a14:backgroundMark x1="73600" y1="32813" x2="73600" y2="32813"/>
                        <a14:backgroundMark x1="85600" y1="33381" x2="85600" y2="33381"/>
                        <a14:backgroundMark x1="85800" y1="35511" x2="85800" y2="35511"/>
                        <a14:backgroundMark x1="85800" y1="35938" x2="85800" y2="35938"/>
                        <a14:backgroundMark x1="86200" y1="36364" x2="86200" y2="36364"/>
                        <a14:backgroundMark x1="86000" y1="35085" x2="86000" y2="35085"/>
                        <a14:backgroundMark x1="86400" y1="36932" x2="86400" y2="36932"/>
                        <a14:backgroundMark x1="86600" y1="39347" x2="86600" y2="39347"/>
                        <a14:backgroundMark x1="86800" y1="40057" x2="86800" y2="40057"/>
                        <a14:backgroundMark x1="87000" y1="40909" x2="87000" y2="40909"/>
                        <a14:backgroundMark x1="87000" y1="41477" x2="87000" y2="41477"/>
                        <a14:backgroundMark x1="86400" y1="39489" x2="87000" y2="42188"/>
                        <a14:backgroundMark x1="74600" y1="29119" x2="74600" y2="29119"/>
                        <a14:backgroundMark x1="86200" y1="38778" x2="86200" y2="38778"/>
                        <a14:backgroundMark x1="85800" y1="33665" x2="85800" y2="33665"/>
                        <a14:backgroundMark x1="85800" y1="33097" x2="85800" y2="330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2963772" y="552315"/>
            <a:ext cx="4763165" cy="6706536"/>
          </a:xfrm>
          <a:prstGeom prst="rect">
            <a:avLst/>
          </a:prstGeom>
        </p:spPr>
      </p:pic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2A56B8B6-6C9F-45C2-866D-453D08CAE3A2}"/>
              </a:ext>
            </a:extLst>
          </p:cNvPr>
          <p:cNvSpPr/>
          <p:nvPr/>
        </p:nvSpPr>
        <p:spPr>
          <a:xfrm>
            <a:off x="2354833" y="3082463"/>
            <a:ext cx="2895600" cy="8231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External hard drive:</a:t>
            </a:r>
          </a:p>
          <a:p>
            <a:pPr marL="112713" marR="0" lvl="0" indent="-1127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USB connection type C</a:t>
            </a:r>
          </a:p>
          <a:p>
            <a:pPr marL="112713" marR="0" lvl="0" indent="-1127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Separate Power connection</a:t>
            </a:r>
          </a:p>
        </p:txBody>
      </p:sp>
      <p:sp>
        <p:nvSpPr>
          <p:cNvPr id="7" name="Line 314">
            <a:extLst>
              <a:ext uri="{FF2B5EF4-FFF2-40B4-BE49-F238E27FC236}">
                <a16:creationId xmlns:a16="http://schemas.microsoft.com/office/drawing/2014/main" id="{2B9E4891-F5E3-4AE1-A7CF-09435F9E8D6F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3840733" y="3009900"/>
            <a:ext cx="685800" cy="152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Line 314">
            <a:extLst>
              <a:ext uri="{FF2B5EF4-FFF2-40B4-BE49-F238E27FC236}">
                <a16:creationId xmlns:a16="http://schemas.microsoft.com/office/drawing/2014/main" id="{6CAA3670-6972-4B7B-BDC7-131F7AC8EC33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4314162" y="3095607"/>
            <a:ext cx="983882" cy="27906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DEFB0EE5-6BC3-4B2D-8D32-5557DDA28CC7}"/>
              </a:ext>
            </a:extLst>
          </p:cNvPr>
          <p:cNvSpPr/>
          <p:nvPr/>
        </p:nvSpPr>
        <p:spPr>
          <a:xfrm>
            <a:off x="5613180" y="3922788"/>
            <a:ext cx="1466053" cy="1182611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External hard drive:</a:t>
            </a:r>
          </a:p>
          <a:p>
            <a:pPr marL="112713" marR="0" lvl="0" indent="-1127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Data and power over one USB cable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AutoShape 302">
            <a:extLst>
              <a:ext uri="{FF2B5EF4-FFF2-40B4-BE49-F238E27FC236}">
                <a16:creationId xmlns:a16="http://schemas.microsoft.com/office/drawing/2014/main" id="{24FF86DE-BD2B-45A5-A950-415A70977BA4}"/>
              </a:ext>
            </a:extLst>
          </p:cNvPr>
          <p:cNvSpPr>
            <a:spLocks/>
          </p:cNvSpPr>
          <p:nvPr/>
        </p:nvSpPr>
        <p:spPr bwMode="auto">
          <a:xfrm>
            <a:off x="8726267" y="2187418"/>
            <a:ext cx="330259" cy="3146582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ounded Rectangle 142">
            <a:extLst>
              <a:ext uri="{FF2B5EF4-FFF2-40B4-BE49-F238E27FC236}">
                <a16:creationId xmlns:a16="http://schemas.microsoft.com/office/drawing/2014/main" id="{5A5A0358-8DF9-4117-A4B1-AD2491EF7B60}"/>
              </a:ext>
            </a:extLst>
          </p:cNvPr>
          <p:cNvSpPr/>
          <p:nvPr/>
        </p:nvSpPr>
        <p:spPr>
          <a:xfrm>
            <a:off x="9105360" y="2905404"/>
            <a:ext cx="2085154" cy="171061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USB sticks:</a:t>
            </a:r>
          </a:p>
          <a:p>
            <a:pPr marL="60325" marR="0" lvl="0" indent="-603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Various capacities</a:t>
            </a:r>
          </a:p>
          <a:p>
            <a:pPr marL="60325" marR="0" lvl="0" indent="-603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Various size and shapes</a:t>
            </a:r>
          </a:p>
          <a:p>
            <a:pPr marL="60325" marR="0" lvl="0" indent="-603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Can be hidden inside a pen or toy</a:t>
            </a:r>
          </a:p>
        </p:txBody>
      </p:sp>
    </p:spTree>
    <p:extLst>
      <p:ext uri="{BB962C8B-B14F-4D97-AF65-F5344CB8AC3E}">
        <p14:creationId xmlns:p14="http://schemas.microsoft.com/office/powerpoint/2010/main" val="2926919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687F9E-B6B8-482A-92EB-498CCD5CF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7F9719-BB99-451A-A640-E80271414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Discs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2AC92-D167-4571-9A32-7E8EA1293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is stored by pressing or burning disc coating.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Contains pits and lands for the data read by a laser.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 types include: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DVD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Blu-ray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 can be a component within the PC or a device connected via cable.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Discs can be inserted and removed as needed.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Discs can already contain data, music, or movies.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Write-capable drives enable Windows 11 to write to optical disc.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967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57BD0C5-0958-48BD-AA41-5EDDA3C4D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Cards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069963-6CA4-4AD8-8415-62128FA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764944-3057-49C1-8837-E1D51F5C3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75" b="92857" l="8876" r="95266">
                        <a14:foregroundMark x1="12426" y1="87500" x2="63905" y2="91518"/>
                        <a14:foregroundMark x1="63905" y1="91518" x2="86391" y2="78125"/>
                        <a14:foregroundMark x1="84615" y1="75893" x2="72189" y2="92857"/>
                        <a14:foregroundMark x1="34320" y1="22768" x2="55915" y2="10016"/>
                        <a14:foregroundMark x1="62697" y1="7616" x2="65567" y2="9895"/>
                        <a14:foregroundMark x1="84042" y1="24741" x2="90533" y2="91518"/>
                        <a14:foregroundMark x1="85207" y1="25000" x2="95266" y2="73661"/>
                        <a14:foregroundMark x1="95266" y1="73661" x2="87574" y2="92857"/>
                        <a14:backgroundMark x1="58580" y1="7143" x2="62722" y2="7589"/>
                        <a14:backgroundMark x1="69822" y1="16071" x2="69822" y2="16071"/>
                        <a14:backgroundMark x1="65680" y1="9821" x2="86391" y2="232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1290" y="1534260"/>
            <a:ext cx="1609950" cy="21338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89D902-FDDF-4010-BD11-9F259368A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75" b="92857" l="8876" r="95266">
                        <a14:foregroundMark x1="12426" y1="87500" x2="63905" y2="91518"/>
                        <a14:foregroundMark x1="63905" y1="91518" x2="86391" y2="78125"/>
                        <a14:foregroundMark x1="84615" y1="75893" x2="72189" y2="92857"/>
                        <a14:foregroundMark x1="34320" y1="22768" x2="55915" y2="10016"/>
                        <a14:foregroundMark x1="62697" y1="7616" x2="65567" y2="9895"/>
                        <a14:foregroundMark x1="84042" y1="24741" x2="90533" y2="91518"/>
                        <a14:foregroundMark x1="85207" y1="25000" x2="95266" y2="73661"/>
                        <a14:foregroundMark x1="95266" y1="73661" x2="87574" y2="92857"/>
                        <a14:backgroundMark x1="58580" y1="7143" x2="62722" y2="7589"/>
                        <a14:backgroundMark x1="69822" y1="16071" x2="69822" y2="16071"/>
                        <a14:backgroundMark x1="65680" y1="9821" x2="86391" y2="232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3911" y="1534260"/>
            <a:ext cx="1609950" cy="2133898"/>
          </a:xfrm>
          <a:prstGeom prst="rect">
            <a:avLst/>
          </a:prstGeom>
        </p:spPr>
      </p:pic>
      <p:sp>
        <p:nvSpPr>
          <p:cNvPr id="8" name="Line 314">
            <a:extLst>
              <a:ext uri="{FF2B5EF4-FFF2-40B4-BE49-F238E27FC236}">
                <a16:creationId xmlns:a16="http://schemas.microsoft.com/office/drawing/2014/main" id="{EAD6485E-0392-43F9-9233-5103103BA058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234027" y="366815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ounded Rectangle 142">
            <a:extLst>
              <a:ext uri="{FF2B5EF4-FFF2-40B4-BE49-F238E27FC236}">
                <a16:creationId xmlns:a16="http://schemas.microsoft.com/office/drawing/2014/main" id="{EB68F917-666F-411A-A7ED-0C4F10F60D1A}"/>
              </a:ext>
            </a:extLst>
          </p:cNvPr>
          <p:cNvSpPr/>
          <p:nvPr/>
        </p:nvSpPr>
        <p:spPr>
          <a:xfrm>
            <a:off x="2144891" y="2220060"/>
            <a:ext cx="1793806" cy="631818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USB adapter connects SD adapter containing Micro SD card to PC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Line 314">
            <a:extLst>
              <a:ext uri="{FF2B5EF4-FFF2-40B4-BE49-F238E27FC236}">
                <a16:creationId xmlns:a16="http://schemas.microsoft.com/office/drawing/2014/main" id="{C1BC01F2-916F-4BEB-83CF-2B179637DCA1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377026" y="520034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ounded Rectangle 142">
            <a:extLst>
              <a:ext uri="{FF2B5EF4-FFF2-40B4-BE49-F238E27FC236}">
                <a16:creationId xmlns:a16="http://schemas.microsoft.com/office/drawing/2014/main" id="{09CCFB37-71DA-4419-8133-C49F51193ADE}"/>
              </a:ext>
            </a:extLst>
          </p:cNvPr>
          <p:cNvSpPr/>
          <p:nvPr/>
        </p:nvSpPr>
        <p:spPr>
          <a:xfrm>
            <a:off x="2277041" y="5331063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Micro SD card</a:t>
            </a: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B5C384C1-614A-4369-939C-A416C59B740E}"/>
              </a:ext>
            </a:extLst>
          </p:cNvPr>
          <p:cNvSpPr/>
          <p:nvPr/>
        </p:nvSpPr>
        <p:spPr>
          <a:xfrm>
            <a:off x="2297318" y="3997234"/>
            <a:ext cx="1724025" cy="40380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Adapter for </a:t>
            </a:r>
            <a:b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Micro SD card</a:t>
            </a:r>
          </a:p>
        </p:txBody>
      </p:sp>
      <p:sp>
        <p:nvSpPr>
          <p:cNvPr id="13" name="Line 314">
            <a:extLst>
              <a:ext uri="{FF2B5EF4-FFF2-40B4-BE49-F238E27FC236}">
                <a16:creationId xmlns:a16="http://schemas.microsoft.com/office/drawing/2014/main" id="{A16B9F22-417D-4E18-9F5B-8D0BE0FB11F2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6159998" y="366815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ounded Rectangle 142">
            <a:extLst>
              <a:ext uri="{FF2B5EF4-FFF2-40B4-BE49-F238E27FC236}">
                <a16:creationId xmlns:a16="http://schemas.microsoft.com/office/drawing/2014/main" id="{A86351F2-B6D1-4E53-B5F0-BB4140F993DC}"/>
              </a:ext>
            </a:extLst>
          </p:cNvPr>
          <p:cNvSpPr/>
          <p:nvPr/>
        </p:nvSpPr>
        <p:spPr>
          <a:xfrm>
            <a:off x="7052632" y="3997234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SD card</a:t>
            </a:r>
          </a:p>
        </p:txBody>
      </p:sp>
      <p:sp>
        <p:nvSpPr>
          <p:cNvPr id="15" name="Rounded Rectangle 142">
            <a:extLst>
              <a:ext uri="{FF2B5EF4-FFF2-40B4-BE49-F238E27FC236}">
                <a16:creationId xmlns:a16="http://schemas.microsoft.com/office/drawing/2014/main" id="{0556D22E-6BA9-4F25-86F5-61EA2526E206}"/>
              </a:ext>
            </a:extLst>
          </p:cNvPr>
          <p:cNvSpPr/>
          <p:nvPr/>
        </p:nvSpPr>
        <p:spPr>
          <a:xfrm>
            <a:off x="7141100" y="2220060"/>
            <a:ext cx="1756681" cy="50133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USB adapter connects SD card to PC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FDA1537-CB4F-4AE6-A91D-C87CC407E1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4202343" y="5097108"/>
            <a:ext cx="847843" cy="7049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78C44C-9383-4ACF-8858-CE6F75D1C5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29" b="95745" l="9449" r="89764">
                        <a14:foregroundMark x1="10236" y1="89362" x2="40891" y2="93071"/>
                        <a14:backgroundMark x1="38583" y1="96454" x2="80315" y2="9432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21343" y="3668158"/>
            <a:ext cx="1209844" cy="13432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8F408B5-5B29-4C94-A59F-E54B3FBAE7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2" b="90643" l="7194" r="89928">
                        <a14:foregroundMark x1="5036" y1="11111" x2="7194" y2="75439"/>
                        <a14:foregroundMark x1="7194" y1="75439" x2="46043" y2="906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72284" y="3668158"/>
            <a:ext cx="1324160" cy="16290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4A171F1-07E6-490A-88FE-56F6289B10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85760" y="4900751"/>
            <a:ext cx="3181794" cy="1409897"/>
          </a:xfrm>
          <a:prstGeom prst="rect">
            <a:avLst/>
          </a:prstGeom>
        </p:spPr>
      </p:pic>
      <p:sp>
        <p:nvSpPr>
          <p:cNvPr id="20" name="Line 314">
            <a:extLst>
              <a:ext uri="{FF2B5EF4-FFF2-40B4-BE49-F238E27FC236}">
                <a16:creationId xmlns:a16="http://schemas.microsoft.com/office/drawing/2014/main" id="{A74A7185-BC62-4434-9953-5F0307C11464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7168736" y="4755247"/>
            <a:ext cx="847842" cy="12996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ounded Rectangle 142">
            <a:extLst>
              <a:ext uri="{FF2B5EF4-FFF2-40B4-BE49-F238E27FC236}">
                <a16:creationId xmlns:a16="http://schemas.microsoft.com/office/drawing/2014/main" id="{067274AD-1FAE-4EEF-989F-B76C8E24C173}"/>
              </a:ext>
            </a:extLst>
          </p:cNvPr>
          <p:cNvSpPr/>
          <p:nvPr/>
        </p:nvSpPr>
        <p:spPr>
          <a:xfrm>
            <a:off x="7875241" y="4843813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SD card slot built in</a:t>
            </a:r>
          </a:p>
        </p:txBody>
      </p:sp>
      <p:sp>
        <p:nvSpPr>
          <p:cNvPr id="22" name="Line 316">
            <a:extLst>
              <a:ext uri="{FF2B5EF4-FFF2-40B4-BE49-F238E27FC236}">
                <a16:creationId xmlns:a16="http://schemas.microsoft.com/office/drawing/2014/main" id="{C1717520-5FF0-4BAA-A7F4-596372953978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336068" y="5393408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87150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7949-FD01-49A6-998D-18831B6F7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AutoPlay Defaults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424DF3-5387-42BB-8064-BF75CC617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38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0A2EE04-FD15-493F-9089-A8883DD9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5" y="1351734"/>
            <a:ext cx="4305300" cy="417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215B619-2C25-4905-9EA0-6465E5A63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42" y="1645763"/>
            <a:ext cx="3238500" cy="1438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2CF643E8-0C58-4025-B722-BCF20CE0D293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3431369" y="2364901"/>
            <a:ext cx="1441473" cy="13043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016686F9-0A20-4A80-85AD-D5039C2DD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42" y="3326381"/>
            <a:ext cx="3057525" cy="2143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300">
            <a:extLst>
              <a:ext uri="{FF2B5EF4-FFF2-40B4-BE49-F238E27FC236}">
                <a16:creationId xmlns:a16="http://schemas.microsoft.com/office/drawing/2014/main" id="{EEBABB83-0C6A-4644-A01D-5BF72A2D9C0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1242" y="4406313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49E9B0FE-2583-4C7F-9954-2CB6974916F5}"/>
              </a:ext>
            </a:extLst>
          </p:cNvPr>
          <p:cNvCxnSpPr>
            <a:cxnSpLocks/>
          </p:cNvCxnSpPr>
          <p:nvPr/>
        </p:nvCxnSpPr>
        <p:spPr>
          <a:xfrm>
            <a:off x="3501242" y="5229655"/>
            <a:ext cx="4676502" cy="689392"/>
          </a:xfrm>
          <a:prstGeom prst="bentConnector3">
            <a:avLst>
              <a:gd name="adj1" fmla="val 23929"/>
            </a:avLst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5">
            <a:extLst>
              <a:ext uri="{FF2B5EF4-FFF2-40B4-BE49-F238E27FC236}">
                <a16:creationId xmlns:a16="http://schemas.microsoft.com/office/drawing/2014/main" id="{0152196D-99E6-47B3-9A91-C0D551528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084" y="4124096"/>
            <a:ext cx="3876675" cy="2038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3183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74BEB-4F43-48E4-AFD5-863077532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Eject Command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E3312D-7B57-43BB-8C9F-8AA70E7E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 dirty="0"/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DC7DE063-94B1-4005-8077-AD9361FC7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53" y="1120957"/>
            <a:ext cx="8137975" cy="43930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142">
            <a:extLst>
              <a:ext uri="{FF2B5EF4-FFF2-40B4-BE49-F238E27FC236}">
                <a16:creationId xmlns:a16="http://schemas.microsoft.com/office/drawing/2014/main" id="{A15037E3-1141-40AA-8D8E-EB93E4280282}"/>
              </a:ext>
            </a:extLst>
          </p:cNvPr>
          <p:cNvSpPr/>
          <p:nvPr/>
        </p:nvSpPr>
        <p:spPr>
          <a:xfrm>
            <a:off x="7964430" y="1741715"/>
            <a:ext cx="2442313" cy="623834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With a removable drive selected, the Eject command becomes available</a:t>
            </a:r>
          </a:p>
        </p:txBody>
      </p:sp>
      <p:grpSp>
        <p:nvGrpSpPr>
          <p:cNvPr id="8" name="Group 331">
            <a:extLst>
              <a:ext uri="{FF2B5EF4-FFF2-40B4-BE49-F238E27FC236}">
                <a16:creationId xmlns:a16="http://schemas.microsoft.com/office/drawing/2014/main" id="{16F6DA83-FCC4-479C-9EB2-CDF6D26502B6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7497421" y="1820243"/>
            <a:ext cx="407987" cy="407987"/>
            <a:chOff x="3353" y="2605"/>
            <a:chExt cx="257" cy="257"/>
          </a:xfrm>
        </p:grpSpPr>
        <p:sp>
          <p:nvSpPr>
            <p:cNvPr id="9" name="Line 332">
              <a:extLst>
                <a:ext uri="{FF2B5EF4-FFF2-40B4-BE49-F238E27FC236}">
                  <a16:creationId xmlns:a16="http://schemas.microsoft.com/office/drawing/2014/main" id="{907A6866-AE0A-413E-A455-E7DF17D4B6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Line 333">
              <a:extLst>
                <a:ext uri="{FF2B5EF4-FFF2-40B4-BE49-F238E27FC236}">
                  <a16:creationId xmlns:a16="http://schemas.microsoft.com/office/drawing/2014/main" id="{5A86A70A-A1E8-4AF5-86D6-C9FBA3EBD64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C13CF12-160C-4E65-9680-0296CCA44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72" y="4715733"/>
            <a:ext cx="36671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316">
            <a:extLst>
              <a:ext uri="{FF2B5EF4-FFF2-40B4-BE49-F238E27FC236}">
                <a16:creationId xmlns:a16="http://schemas.microsoft.com/office/drawing/2014/main" id="{38E20B51-99D9-4858-A30B-B64817185A7D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081079" y="4466495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963715A4-79B7-4CC8-8006-C9EC82E2F74A}"/>
              </a:ext>
            </a:extLst>
          </p:cNvPr>
          <p:cNvSpPr/>
          <p:nvPr/>
        </p:nvSpPr>
        <p:spPr>
          <a:xfrm>
            <a:off x="7109159" y="3962033"/>
            <a:ext cx="3123413" cy="546341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A notification appears to let you know you can safely remove the device</a:t>
            </a:r>
          </a:p>
        </p:txBody>
      </p:sp>
    </p:spTree>
    <p:extLst>
      <p:ext uri="{BB962C8B-B14F-4D97-AF65-F5344CB8AC3E}">
        <p14:creationId xmlns:p14="http://schemas.microsoft.com/office/powerpoint/2010/main" val="195140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101C0-8417-489F-8BF6-5DF6F45DD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25E47A-31F8-4A5A-AF76-C11BD5678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SCREEN_SHOT">
            <a:extLst>
              <a:ext uri="{FF2B5EF4-FFF2-40B4-BE49-F238E27FC236}">
                <a16:creationId xmlns:a16="http://schemas.microsoft.com/office/drawing/2014/main" id="{B95FF20F-1A40-4C56-9E64-572A3E6BE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629" y="1952898"/>
            <a:ext cx="1580952" cy="2752381"/>
          </a:xfrm>
          <a:prstGeom prst="rect">
            <a:avLst/>
          </a:prstGeom>
        </p:spPr>
      </p:pic>
      <p:grpSp>
        <p:nvGrpSpPr>
          <p:cNvPr id="5" name="BORDERS_AND_FADERS">
            <a:extLst>
              <a:ext uri="{FF2B5EF4-FFF2-40B4-BE49-F238E27FC236}">
                <a16:creationId xmlns:a16="http://schemas.microsoft.com/office/drawing/2014/main" id="{4CFFEBF3-55DA-4F53-B84D-D3B321DFE7AD}"/>
              </a:ext>
            </a:extLst>
          </p:cNvPr>
          <p:cNvGrpSpPr/>
          <p:nvPr/>
        </p:nvGrpSpPr>
        <p:grpSpPr>
          <a:xfrm>
            <a:off x="4816929" y="1940198"/>
            <a:ext cx="1606352" cy="2777781"/>
            <a:chOff x="114300" y="1130300"/>
            <a:chExt cx="1606352" cy="2777781"/>
          </a:xfrm>
        </p:grpSpPr>
        <p:sp>
          <p:nvSpPr>
            <p:cNvPr id="6" name="BORDER_TOP">
              <a:extLst>
                <a:ext uri="{FF2B5EF4-FFF2-40B4-BE49-F238E27FC236}">
                  <a16:creationId xmlns:a16="http://schemas.microsoft.com/office/drawing/2014/main" id="{73DB89BF-3C40-49C7-8397-FB41255CA443}"/>
                </a:ext>
              </a:extLst>
            </p:cNvPr>
            <p:cNvSpPr/>
            <p:nvPr/>
          </p:nvSpPr>
          <p:spPr>
            <a:xfrm>
              <a:off x="114300" y="1130300"/>
              <a:ext cx="1606352" cy="127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BORDER_LEFT">
              <a:extLst>
                <a:ext uri="{FF2B5EF4-FFF2-40B4-BE49-F238E27FC236}">
                  <a16:creationId xmlns:a16="http://schemas.microsoft.com/office/drawing/2014/main" id="{614CD084-4E5C-4656-AA4E-460528900869}"/>
                </a:ext>
              </a:extLst>
            </p:cNvPr>
            <p:cNvSpPr/>
            <p:nvPr/>
          </p:nvSpPr>
          <p:spPr>
            <a:xfrm>
              <a:off x="114300" y="1130300"/>
              <a:ext cx="12700" cy="2777781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BORDER_BOTTOM">
              <a:extLst>
                <a:ext uri="{FF2B5EF4-FFF2-40B4-BE49-F238E27FC236}">
                  <a16:creationId xmlns:a16="http://schemas.microsoft.com/office/drawing/2014/main" id="{153F646A-179B-4A95-B55A-736A2AB3551E}"/>
                </a:ext>
              </a:extLst>
            </p:cNvPr>
            <p:cNvSpPr/>
            <p:nvPr/>
          </p:nvSpPr>
          <p:spPr>
            <a:xfrm>
              <a:off x="114300" y="3882681"/>
              <a:ext cx="1606352" cy="254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BORDER_RIGHT">
              <a:extLst>
                <a:ext uri="{FF2B5EF4-FFF2-40B4-BE49-F238E27FC236}">
                  <a16:creationId xmlns:a16="http://schemas.microsoft.com/office/drawing/2014/main" id="{40E7650A-8526-4111-A0AB-F44012B4983D}"/>
                </a:ext>
              </a:extLst>
            </p:cNvPr>
            <p:cNvSpPr/>
            <p:nvPr/>
          </p:nvSpPr>
          <p:spPr>
            <a:xfrm>
              <a:off x="1707952" y="1130300"/>
              <a:ext cx="12700" cy="2777781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8575" cap="flat" cmpd="sng" algn="ctr">
                  <a:solidFill>
                    <a:srgbClr val="E62428"/>
                  </a:solidFill>
                  <a:prstDash val="solid"/>
                </a14:hiddenLine>
              </a:ext>
            </a:extLst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82DDB03-2DFB-4894-9AD1-5DE1790452C0}"/>
              </a:ext>
            </a:extLst>
          </p:cNvPr>
          <p:cNvSpPr/>
          <p:nvPr/>
        </p:nvSpPr>
        <p:spPr>
          <a:xfrm>
            <a:off x="5286103" y="4153989"/>
            <a:ext cx="556351" cy="470372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Line 314">
            <a:extLst>
              <a:ext uri="{FF2B5EF4-FFF2-40B4-BE49-F238E27FC236}">
                <a16:creationId xmlns:a16="http://schemas.microsoft.com/office/drawing/2014/main" id="{99A3AB96-F3CD-4E6F-A9C9-D099EDF7BF16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5314699" y="495451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4B331969-30AF-4AA0-860A-972F4B8B8D67}"/>
              </a:ext>
            </a:extLst>
          </p:cNvPr>
          <p:cNvSpPr/>
          <p:nvPr/>
        </p:nvSpPr>
        <p:spPr>
          <a:xfrm>
            <a:off x="4686556" y="5011564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Volume Labels</a:t>
            </a:r>
          </a:p>
        </p:txBody>
      </p:sp>
      <p:sp>
        <p:nvSpPr>
          <p:cNvPr id="13" name="Line 313">
            <a:extLst>
              <a:ext uri="{FF2B5EF4-FFF2-40B4-BE49-F238E27FC236}">
                <a16:creationId xmlns:a16="http://schemas.microsoft.com/office/drawing/2014/main" id="{10771310-502D-48CE-8DF2-A2AA770A9742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065587" y="453750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Line 313">
            <a:extLst>
              <a:ext uri="{FF2B5EF4-FFF2-40B4-BE49-F238E27FC236}">
                <a16:creationId xmlns:a16="http://schemas.microsoft.com/office/drawing/2014/main" id="{B5072545-2F7B-4E62-9325-6AAE35371D3F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071937" y="4238898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2">
            <a:extLst>
              <a:ext uri="{FF2B5EF4-FFF2-40B4-BE49-F238E27FC236}">
                <a16:creationId xmlns:a16="http://schemas.microsoft.com/office/drawing/2014/main" id="{82531026-6E1D-4BBB-832C-403FB6038C9D}"/>
              </a:ext>
            </a:extLst>
          </p:cNvPr>
          <p:cNvSpPr/>
          <p:nvPr/>
        </p:nvSpPr>
        <p:spPr>
          <a:xfrm>
            <a:off x="6298928" y="4188101"/>
            <a:ext cx="1724025" cy="39816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Drive Letters</a:t>
            </a:r>
          </a:p>
        </p:txBody>
      </p:sp>
    </p:spTree>
    <p:extLst>
      <p:ext uri="{BB962C8B-B14F-4D97-AF65-F5344CB8AC3E}">
        <p14:creationId xmlns:p14="http://schemas.microsoft.com/office/powerpoint/2010/main" val="32448864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24A10-357E-4961-94DC-4F3892889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Safely Remove Hardware and Eject Media Command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537589-90F1-4CD5-BE17-46E9E1EB1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40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D736A55-221A-4F7D-87B6-1E433957B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47"/>
          <a:stretch/>
        </p:blipFill>
        <p:spPr bwMode="auto">
          <a:xfrm>
            <a:off x="953998" y="2838993"/>
            <a:ext cx="2647950" cy="138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316">
            <a:extLst>
              <a:ext uri="{FF2B5EF4-FFF2-40B4-BE49-F238E27FC236}">
                <a16:creationId xmlns:a16="http://schemas.microsoft.com/office/drawing/2014/main" id="{986039ED-2ECD-4373-B107-19BD63E3DAA3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1475569" y="271995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142">
            <a:extLst>
              <a:ext uri="{FF2B5EF4-FFF2-40B4-BE49-F238E27FC236}">
                <a16:creationId xmlns:a16="http://schemas.microsoft.com/office/drawing/2014/main" id="{84A4F625-9C34-457D-ACBE-699162D6F75A}"/>
              </a:ext>
            </a:extLst>
          </p:cNvPr>
          <p:cNvSpPr/>
          <p:nvPr/>
        </p:nvSpPr>
        <p:spPr>
          <a:xfrm>
            <a:off x="549285" y="2111664"/>
            <a:ext cx="2351042" cy="43123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The Safely Remove Hardware and Eject Media button</a:t>
            </a:r>
          </a:p>
        </p:txBody>
      </p:sp>
      <p:pic>
        <p:nvPicPr>
          <p:cNvPr id="4099" name="Picture 3">
            <a:extLst>
              <a:ext uri="{FF2B5EF4-FFF2-40B4-BE49-F238E27FC236}">
                <a16:creationId xmlns:a16="http://schemas.microsoft.com/office/drawing/2014/main" id="{D987EBAF-0049-48FA-9DA5-98914FBF7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03" y="2255655"/>
            <a:ext cx="25050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13">
            <a:extLst>
              <a:ext uri="{FF2B5EF4-FFF2-40B4-BE49-F238E27FC236}">
                <a16:creationId xmlns:a16="http://schemas.microsoft.com/office/drawing/2014/main" id="{8D19A138-6858-4A9C-98AF-94D397E08CE5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992994" y="2732109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142">
            <a:extLst>
              <a:ext uri="{FF2B5EF4-FFF2-40B4-BE49-F238E27FC236}">
                <a16:creationId xmlns:a16="http://schemas.microsoft.com/office/drawing/2014/main" id="{01ADC290-25E1-465F-9FC4-78CD886C575C}"/>
              </a:ext>
            </a:extLst>
          </p:cNvPr>
          <p:cNvSpPr/>
          <p:nvPr/>
        </p:nvSpPr>
        <p:spPr>
          <a:xfrm>
            <a:off x="7491469" y="2581925"/>
            <a:ext cx="2320405" cy="365125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The Safely Remove Hardware and Eject Media menu</a:t>
            </a:r>
          </a:p>
        </p:txBody>
      </p:sp>
    </p:spTree>
    <p:extLst>
      <p:ext uri="{BB962C8B-B14F-4D97-AF65-F5344CB8AC3E}">
        <p14:creationId xmlns:p14="http://schemas.microsoft.com/office/powerpoint/2010/main" val="27276187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19EE30-1A5B-4B46-BA8F-8EC8E1271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9023A-001B-4EBD-9896-B29EAECEF5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Removable Storage Devices (Optional)</a:t>
            </a:r>
          </a:p>
        </p:txBody>
      </p:sp>
    </p:spTree>
    <p:extLst>
      <p:ext uri="{BB962C8B-B14F-4D97-AF65-F5344CB8AC3E}">
        <p14:creationId xmlns:p14="http://schemas.microsoft.com/office/powerpoint/2010/main" val="2264205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you think you will be saving files to OneDrive or saving them locally? Why?</a:t>
            </a:r>
          </a:p>
          <a:p>
            <a:r>
              <a:rPr lang="en-US" dirty="0"/>
              <a:t>How do you share files with colleagues when you need to collaborate?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1CFD9-2212-4997-B2DC-7044A562C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Explorer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3B791F-C8B4-4F1C-B3C0-FA1E48D8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3E3A6B7-6B52-4290-8469-6E9D90C1B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29" y="1311049"/>
            <a:ext cx="7800480" cy="52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546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4FB2A-048A-4FAC-B69A-AAD028302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 Explorer Window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A7D84B-37F3-4D9F-892C-CEDF52EBA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A705C8C-FA13-407E-BD4E-EA9F226C8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889" y="1434099"/>
            <a:ext cx="8612704" cy="501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6ED439-E71B-4F70-AB89-CAEDDEA95B9B}"/>
              </a:ext>
            </a:extLst>
          </p:cNvPr>
          <p:cNvSpPr/>
          <p:nvPr/>
        </p:nvSpPr>
        <p:spPr>
          <a:xfrm>
            <a:off x="3150143" y="2726913"/>
            <a:ext cx="1823355" cy="3413760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34F08A-2536-4FA3-8C7C-8D325B7B843C}"/>
              </a:ext>
            </a:extLst>
          </p:cNvPr>
          <p:cNvSpPr/>
          <p:nvPr/>
        </p:nvSpPr>
        <p:spPr>
          <a:xfrm>
            <a:off x="4302938" y="2204398"/>
            <a:ext cx="4720045" cy="400595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Line 314">
            <a:extLst>
              <a:ext uri="{FF2B5EF4-FFF2-40B4-BE49-F238E27FC236}">
                <a16:creationId xmlns:a16="http://schemas.microsoft.com/office/drawing/2014/main" id="{DF4127B5-1352-4A01-A130-A8C47461E278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7717609" y="270765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Line 315">
            <a:extLst>
              <a:ext uri="{FF2B5EF4-FFF2-40B4-BE49-F238E27FC236}">
                <a16:creationId xmlns:a16="http://schemas.microsoft.com/office/drawing/2014/main" id="{895736B3-FA1A-4A55-AD9E-FDDADCB4025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1668" y="4315391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142">
            <a:extLst>
              <a:ext uri="{FF2B5EF4-FFF2-40B4-BE49-F238E27FC236}">
                <a16:creationId xmlns:a16="http://schemas.microsoft.com/office/drawing/2014/main" id="{52032DDE-D57A-4F48-B12F-8C8099CB8E68}"/>
              </a:ext>
            </a:extLst>
          </p:cNvPr>
          <p:cNvSpPr/>
          <p:nvPr/>
        </p:nvSpPr>
        <p:spPr>
          <a:xfrm>
            <a:off x="1145545" y="4157258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Navigation pane</a:t>
            </a:r>
          </a:p>
        </p:txBody>
      </p:sp>
      <p:sp>
        <p:nvSpPr>
          <p:cNvPr id="10" name="Rounded Rectangle 142">
            <a:extLst>
              <a:ext uri="{FF2B5EF4-FFF2-40B4-BE49-F238E27FC236}">
                <a16:creationId xmlns:a16="http://schemas.microsoft.com/office/drawing/2014/main" id="{A1AFE412-5FBA-4453-85B2-EE20C41D38B4}"/>
              </a:ext>
            </a:extLst>
          </p:cNvPr>
          <p:cNvSpPr/>
          <p:nvPr/>
        </p:nvSpPr>
        <p:spPr>
          <a:xfrm>
            <a:off x="7602951" y="2682255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Address bar</a:t>
            </a:r>
          </a:p>
        </p:txBody>
      </p:sp>
      <p:sp>
        <p:nvSpPr>
          <p:cNvPr id="11" name="AutoShape 303">
            <a:extLst>
              <a:ext uri="{FF2B5EF4-FFF2-40B4-BE49-F238E27FC236}">
                <a16:creationId xmlns:a16="http://schemas.microsoft.com/office/drawing/2014/main" id="{3174FC59-1A1D-4F48-A5D5-99913D1FDFDE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8352652" y="3151350"/>
            <a:ext cx="45719" cy="6187354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1F4D954F-9353-4F04-8054-D5FC5AA2655D}"/>
              </a:ext>
            </a:extLst>
          </p:cNvPr>
          <p:cNvSpPr/>
          <p:nvPr/>
        </p:nvSpPr>
        <p:spPr>
          <a:xfrm>
            <a:off x="7513498" y="6299429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Content pane</a:t>
            </a:r>
          </a:p>
        </p:txBody>
      </p:sp>
      <p:sp>
        <p:nvSpPr>
          <p:cNvPr id="13" name="Line 315">
            <a:extLst>
              <a:ext uri="{FF2B5EF4-FFF2-40B4-BE49-F238E27FC236}">
                <a16:creationId xmlns:a16="http://schemas.microsoft.com/office/drawing/2014/main" id="{239A450B-C4AF-4A63-A6A5-C44A5C3C0A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1668" y="203073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Rounded Rectangle 142">
            <a:extLst>
              <a:ext uri="{FF2B5EF4-FFF2-40B4-BE49-F238E27FC236}">
                <a16:creationId xmlns:a16="http://schemas.microsoft.com/office/drawing/2014/main" id="{B046DB67-314E-4BD8-A6DD-F2814A579B72}"/>
              </a:ext>
            </a:extLst>
          </p:cNvPr>
          <p:cNvSpPr/>
          <p:nvPr/>
        </p:nvSpPr>
        <p:spPr>
          <a:xfrm>
            <a:off x="1145545" y="1872603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Command bar</a:t>
            </a:r>
          </a:p>
        </p:txBody>
      </p:sp>
      <p:sp>
        <p:nvSpPr>
          <p:cNvPr id="18" name="Line 315">
            <a:extLst>
              <a:ext uri="{FF2B5EF4-FFF2-40B4-BE49-F238E27FC236}">
                <a16:creationId xmlns:a16="http://schemas.microsoft.com/office/drawing/2014/main" id="{11D1A52E-D338-4391-BCEF-B14580AEED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6575" y="632024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42">
            <a:extLst>
              <a:ext uri="{FF2B5EF4-FFF2-40B4-BE49-F238E27FC236}">
                <a16:creationId xmlns:a16="http://schemas.microsoft.com/office/drawing/2014/main" id="{178E3F7D-8F86-4F4F-BC26-9F2279C09A69}"/>
              </a:ext>
            </a:extLst>
          </p:cNvPr>
          <p:cNvSpPr/>
          <p:nvPr/>
        </p:nvSpPr>
        <p:spPr>
          <a:xfrm>
            <a:off x="1230452" y="616211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Status bar</a:t>
            </a:r>
          </a:p>
        </p:txBody>
      </p:sp>
    </p:spTree>
    <p:extLst>
      <p:ext uri="{BB962C8B-B14F-4D97-AF65-F5344CB8AC3E}">
        <p14:creationId xmlns:p14="http://schemas.microsoft.com/office/powerpoint/2010/main" val="1133098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1DDD0-D942-4FB0-B1ED-FCE8AE40C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 Explorer Command 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68ECE2-E253-4B2F-9448-71A36FE2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BFAF9703-477B-4C4A-B886-7AC734974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62" y="1702525"/>
            <a:ext cx="11280775" cy="621188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ED615EE1-BF50-4CAF-AEC2-DFA3BD6CA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62" y="1702525"/>
            <a:ext cx="11280775" cy="621188"/>
          </a:xfrm>
          <a:prstGeom prst="rect">
            <a:avLst/>
          </a:prstGeom>
        </p:spPr>
      </p:pic>
      <p:sp>
        <p:nvSpPr>
          <p:cNvPr id="9" name="Rounded Rectangle 142">
            <a:extLst>
              <a:ext uri="{FF2B5EF4-FFF2-40B4-BE49-F238E27FC236}">
                <a16:creationId xmlns:a16="http://schemas.microsoft.com/office/drawing/2014/main" id="{46EC2C33-FE66-49FA-9021-4A1084B2ABEE}"/>
              </a:ext>
            </a:extLst>
          </p:cNvPr>
          <p:cNvSpPr/>
          <p:nvPr/>
        </p:nvSpPr>
        <p:spPr>
          <a:xfrm>
            <a:off x="1226298" y="1447328"/>
            <a:ext cx="70886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Copy</a:t>
            </a:r>
          </a:p>
        </p:txBody>
      </p:sp>
      <p:sp>
        <p:nvSpPr>
          <p:cNvPr id="11" name="Rounded Rectangle 142">
            <a:extLst>
              <a:ext uri="{FF2B5EF4-FFF2-40B4-BE49-F238E27FC236}">
                <a16:creationId xmlns:a16="http://schemas.microsoft.com/office/drawing/2014/main" id="{A5EA21A7-5EC0-4BEE-AC4A-BB26A5A1B14B}"/>
              </a:ext>
            </a:extLst>
          </p:cNvPr>
          <p:cNvSpPr/>
          <p:nvPr/>
        </p:nvSpPr>
        <p:spPr>
          <a:xfrm>
            <a:off x="2068851" y="1447328"/>
            <a:ext cx="774926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Rename</a:t>
            </a:r>
          </a:p>
        </p:txBody>
      </p:sp>
      <p:sp>
        <p:nvSpPr>
          <p:cNvPr id="13" name="Rounded Rectangle 142">
            <a:extLst>
              <a:ext uri="{FF2B5EF4-FFF2-40B4-BE49-F238E27FC236}">
                <a16:creationId xmlns:a16="http://schemas.microsoft.com/office/drawing/2014/main" id="{CA2222D1-E1D4-44AE-A19A-E63D8F27B8AB}"/>
              </a:ext>
            </a:extLst>
          </p:cNvPr>
          <p:cNvSpPr/>
          <p:nvPr/>
        </p:nvSpPr>
        <p:spPr>
          <a:xfrm>
            <a:off x="3021028" y="1447328"/>
            <a:ext cx="774926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Delete</a:t>
            </a:r>
          </a:p>
        </p:txBody>
      </p:sp>
      <p:sp>
        <p:nvSpPr>
          <p:cNvPr id="14" name="Line 316">
            <a:extLst>
              <a:ext uri="{FF2B5EF4-FFF2-40B4-BE49-F238E27FC236}">
                <a16:creationId xmlns:a16="http://schemas.microsoft.com/office/drawing/2014/main" id="{875435EE-7DAD-4BD5-A306-D232AE06A80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094152" y="1894895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Line 316">
            <a:extLst>
              <a:ext uri="{FF2B5EF4-FFF2-40B4-BE49-F238E27FC236}">
                <a16:creationId xmlns:a16="http://schemas.microsoft.com/office/drawing/2014/main" id="{1F310A3C-B0D9-4B39-9A9A-E5EE80A01B6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2253494" y="1894895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6" name="Line 316">
            <a:extLst>
              <a:ext uri="{FF2B5EF4-FFF2-40B4-BE49-F238E27FC236}">
                <a16:creationId xmlns:a16="http://schemas.microsoft.com/office/drawing/2014/main" id="{A0048CB1-93F5-404E-9B84-646FB2109777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1468753" y="1894895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Line 316">
            <a:extLst>
              <a:ext uri="{FF2B5EF4-FFF2-40B4-BE49-F238E27FC236}">
                <a16:creationId xmlns:a16="http://schemas.microsoft.com/office/drawing/2014/main" id="{591B9EA9-43FC-4030-AB88-4060B73A250D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2701666" y="2325309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8" name="Line 316">
            <a:extLst>
              <a:ext uri="{FF2B5EF4-FFF2-40B4-BE49-F238E27FC236}">
                <a16:creationId xmlns:a16="http://schemas.microsoft.com/office/drawing/2014/main" id="{E431E9C1-7FC9-4225-A57F-8EA1430D1383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1883756" y="2325309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Line 316">
            <a:extLst>
              <a:ext uri="{FF2B5EF4-FFF2-40B4-BE49-F238E27FC236}">
                <a16:creationId xmlns:a16="http://schemas.microsoft.com/office/drawing/2014/main" id="{D86AAF24-B852-443E-8570-2D8C68570C9D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1095395" y="2325309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142">
            <a:extLst>
              <a:ext uri="{FF2B5EF4-FFF2-40B4-BE49-F238E27FC236}">
                <a16:creationId xmlns:a16="http://schemas.microsoft.com/office/drawing/2014/main" id="{B872444C-7B27-4A7D-8E32-E083CA999E2D}"/>
              </a:ext>
            </a:extLst>
          </p:cNvPr>
          <p:cNvSpPr/>
          <p:nvPr/>
        </p:nvSpPr>
        <p:spPr>
          <a:xfrm>
            <a:off x="895633" y="2408797"/>
            <a:ext cx="70886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Cut</a:t>
            </a:r>
          </a:p>
        </p:txBody>
      </p:sp>
      <p:sp>
        <p:nvSpPr>
          <p:cNvPr id="10" name="Rounded Rectangle 142">
            <a:extLst>
              <a:ext uri="{FF2B5EF4-FFF2-40B4-BE49-F238E27FC236}">
                <a16:creationId xmlns:a16="http://schemas.microsoft.com/office/drawing/2014/main" id="{2E215BD8-4739-4A58-A64E-5E268BE4A244}"/>
              </a:ext>
            </a:extLst>
          </p:cNvPr>
          <p:cNvSpPr/>
          <p:nvPr/>
        </p:nvSpPr>
        <p:spPr>
          <a:xfrm>
            <a:off x="1780257" y="2408797"/>
            <a:ext cx="70886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Paste</a:t>
            </a:r>
          </a:p>
        </p:txBody>
      </p:sp>
      <p:sp>
        <p:nvSpPr>
          <p:cNvPr id="12" name="Rounded Rectangle 142">
            <a:extLst>
              <a:ext uri="{FF2B5EF4-FFF2-40B4-BE49-F238E27FC236}">
                <a16:creationId xmlns:a16="http://schemas.microsoft.com/office/drawing/2014/main" id="{56174A58-D8AE-44FC-8FE2-31EC04C86B69}"/>
              </a:ext>
            </a:extLst>
          </p:cNvPr>
          <p:cNvSpPr/>
          <p:nvPr/>
        </p:nvSpPr>
        <p:spPr>
          <a:xfrm>
            <a:off x="2645507" y="2408797"/>
            <a:ext cx="708865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Share</a:t>
            </a:r>
          </a:p>
        </p:txBody>
      </p:sp>
      <p:sp>
        <p:nvSpPr>
          <p:cNvPr id="20" name="Rounded Rectangle 142">
            <a:extLst>
              <a:ext uri="{FF2B5EF4-FFF2-40B4-BE49-F238E27FC236}">
                <a16:creationId xmlns:a16="http://schemas.microsoft.com/office/drawing/2014/main" id="{FA5E6356-657C-4CC5-80F0-790B06D2E92F}"/>
              </a:ext>
            </a:extLst>
          </p:cNvPr>
          <p:cNvSpPr/>
          <p:nvPr/>
        </p:nvSpPr>
        <p:spPr>
          <a:xfrm>
            <a:off x="4680131" y="1447328"/>
            <a:ext cx="884618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See more</a:t>
            </a:r>
          </a:p>
        </p:txBody>
      </p:sp>
      <p:sp>
        <p:nvSpPr>
          <p:cNvPr id="21" name="Line 316">
            <a:extLst>
              <a:ext uri="{FF2B5EF4-FFF2-40B4-BE49-F238E27FC236}">
                <a16:creationId xmlns:a16="http://schemas.microsoft.com/office/drawing/2014/main" id="{E7CF56A4-A4DE-45E4-B77E-583609146FBF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986863" y="1892746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22" name="Picture 2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D54AA4E-2AAF-4A98-929E-4CA640417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889" y="2477291"/>
            <a:ext cx="1663709" cy="2819063"/>
          </a:xfrm>
          <a:prstGeom prst="rect">
            <a:avLst/>
          </a:prstGeom>
        </p:spPr>
      </p:pic>
      <p:sp>
        <p:nvSpPr>
          <p:cNvPr id="23" name="Line 316">
            <a:extLst>
              <a:ext uri="{FF2B5EF4-FFF2-40B4-BE49-F238E27FC236}">
                <a16:creationId xmlns:a16="http://schemas.microsoft.com/office/drawing/2014/main" id="{32D07541-B14C-49AC-8D41-9F46BD21D019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986863" y="2335180"/>
            <a:ext cx="28422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8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EB0E-CDA2-454E-B085-F0E73F2FB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 Explorer Context Menus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F7737-4609-4200-8882-A5D96721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C510A28-CF07-4B43-8D63-414BCFB9C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10" y="1495882"/>
            <a:ext cx="11162179" cy="484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1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>
            <a:extLst>
              <a:ext uri="{FF2B5EF4-FFF2-40B4-BE49-F238E27FC236}">
                <a16:creationId xmlns:a16="http://schemas.microsoft.com/office/drawing/2014/main" id="{8E2B16DE-A0DC-4C0A-B6C9-00FDC6674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449" y="1436008"/>
            <a:ext cx="3867150" cy="1495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>
            <a:extLst>
              <a:ext uri="{FF2B5EF4-FFF2-40B4-BE49-F238E27FC236}">
                <a16:creationId xmlns:a16="http://schemas.microsoft.com/office/drawing/2014/main" id="{9D3BBB92-8D21-416F-AC70-7710A311B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45" y="1434280"/>
            <a:ext cx="3495675" cy="4305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12E337-AABC-4707-96F0-5F33720A8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Content Pane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2729ED-3C7D-437E-A514-2BC63C2E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A922F1-BA24-416C-A446-AB9595ED7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ED0C66-931C-4E8F-9909-BFE02C681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625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2A9291-8658-4352-AA0C-A2482B3D0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151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AutoShape 303">
            <a:extLst>
              <a:ext uri="{FF2B5EF4-FFF2-40B4-BE49-F238E27FC236}">
                <a16:creationId xmlns:a16="http://schemas.microsoft.com/office/drawing/2014/main" id="{29D07666-469D-4FB4-80B5-1EED461AE3A1}"/>
              </a:ext>
            </a:extLst>
          </p:cNvPr>
          <p:cNvSpPr>
            <a:spLocks/>
          </p:cNvSpPr>
          <p:nvPr/>
        </p:nvSpPr>
        <p:spPr bwMode="auto">
          <a:xfrm flipH="1">
            <a:off x="5316824" y="1521635"/>
            <a:ext cx="174625" cy="1381125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3" name="Group 334">
            <a:extLst>
              <a:ext uri="{FF2B5EF4-FFF2-40B4-BE49-F238E27FC236}">
                <a16:creationId xmlns:a16="http://schemas.microsoft.com/office/drawing/2014/main" id="{20283C28-E736-4421-AD1E-B856F393D067}"/>
              </a:ext>
            </a:extLst>
          </p:cNvPr>
          <p:cNvGrpSpPr>
            <a:grpSpLocks/>
          </p:cNvGrpSpPr>
          <p:nvPr/>
        </p:nvGrpSpPr>
        <p:grpSpPr bwMode="auto">
          <a:xfrm rot="16200000" flipH="1" flipV="1">
            <a:off x="7426218" y="2295454"/>
            <a:ext cx="1221902" cy="1029294"/>
            <a:chOff x="3353" y="2605"/>
            <a:chExt cx="257" cy="257"/>
          </a:xfrm>
        </p:grpSpPr>
        <p:sp>
          <p:nvSpPr>
            <p:cNvPr id="14" name="Line 335">
              <a:extLst>
                <a:ext uri="{FF2B5EF4-FFF2-40B4-BE49-F238E27FC236}">
                  <a16:creationId xmlns:a16="http://schemas.microsoft.com/office/drawing/2014/main" id="{40A62DC3-CC9F-480F-AD0E-D5AF8F6A2F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36">
              <a:extLst>
                <a:ext uri="{FF2B5EF4-FFF2-40B4-BE49-F238E27FC236}">
                  <a16:creationId xmlns:a16="http://schemas.microsoft.com/office/drawing/2014/main" id="{B09CBFCF-4A78-4C14-987F-15B5D1B8CA8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79BC8D3-E5BB-4C9D-A0B4-FCD77F29DEF7}"/>
              </a:ext>
            </a:extLst>
          </p:cNvPr>
          <p:cNvSpPr/>
          <p:nvPr/>
        </p:nvSpPr>
        <p:spPr>
          <a:xfrm>
            <a:off x="2361455" y="1913375"/>
            <a:ext cx="841604" cy="23834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AAAAD-AF88-4B84-B74F-E5A4EABC7727}"/>
              </a:ext>
            </a:extLst>
          </p:cNvPr>
          <p:cNvSpPr/>
          <p:nvPr/>
        </p:nvSpPr>
        <p:spPr>
          <a:xfrm>
            <a:off x="5734930" y="2093025"/>
            <a:ext cx="1785589" cy="23834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9" name="Group 334">
            <a:extLst>
              <a:ext uri="{FF2B5EF4-FFF2-40B4-BE49-F238E27FC236}">
                <a16:creationId xmlns:a16="http://schemas.microsoft.com/office/drawing/2014/main" id="{BD137624-EEDF-4D37-AF19-759F93BDE770}"/>
              </a:ext>
            </a:extLst>
          </p:cNvPr>
          <p:cNvGrpSpPr>
            <a:grpSpLocks/>
          </p:cNvGrpSpPr>
          <p:nvPr/>
        </p:nvGrpSpPr>
        <p:grpSpPr bwMode="auto">
          <a:xfrm rot="5400000" flipH="1" flipV="1">
            <a:off x="3399565" y="1782876"/>
            <a:ext cx="138279" cy="875964"/>
            <a:chOff x="3353" y="2605"/>
            <a:chExt cx="257" cy="257"/>
          </a:xfrm>
        </p:grpSpPr>
        <p:sp>
          <p:nvSpPr>
            <p:cNvPr id="20" name="Line 335">
              <a:extLst>
                <a:ext uri="{FF2B5EF4-FFF2-40B4-BE49-F238E27FC236}">
                  <a16:creationId xmlns:a16="http://schemas.microsoft.com/office/drawing/2014/main" id="{1897AF85-6C9E-41B5-B9E1-B5179654F5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Line 336">
              <a:extLst>
                <a:ext uri="{FF2B5EF4-FFF2-40B4-BE49-F238E27FC236}">
                  <a16:creationId xmlns:a16="http://schemas.microsoft.com/office/drawing/2014/main" id="{E4B89992-1DE8-458F-AB84-2761E64EC67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6153" name="Picture 9">
            <a:extLst>
              <a:ext uri="{FF2B5EF4-FFF2-40B4-BE49-F238E27FC236}">
                <a16:creationId xmlns:a16="http://schemas.microsoft.com/office/drawing/2014/main" id="{4FD20F54-E24F-498C-AC98-48534CE02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072" y="3421049"/>
            <a:ext cx="5502927" cy="30680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340451FD-9F09-483F-AE02-7F1D91F45F64}"/>
              </a:ext>
            </a:extLst>
          </p:cNvPr>
          <p:cNvSpPr/>
          <p:nvPr/>
        </p:nvSpPr>
        <p:spPr>
          <a:xfrm>
            <a:off x="3571223" y="1964073"/>
            <a:ext cx="1724025" cy="537689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Double-click folder to display its contents</a:t>
            </a:r>
          </a:p>
        </p:txBody>
      </p:sp>
    </p:spTree>
    <p:extLst>
      <p:ext uri="{BB962C8B-B14F-4D97-AF65-F5344CB8AC3E}">
        <p14:creationId xmlns:p14="http://schemas.microsoft.com/office/powerpoint/2010/main" val="1417921878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EE3165E-6E41-4D44-B53E-44DFFF8A99AF}" vid="{50343048-F59B-7A40-87E4-372C515E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LO_OV_Template_5_0_WIDE</Template>
  <TotalTime>4740</TotalTime>
  <Words>1071</Words>
  <Application>Microsoft Office PowerPoint</Application>
  <PresentationFormat>Widescreen</PresentationFormat>
  <Paragraphs>224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LO Choice</vt:lpstr>
      <vt:lpstr>Managing Files and Folders</vt:lpstr>
      <vt:lpstr>Manage Files and Folders with File Explorer</vt:lpstr>
      <vt:lpstr>Files and Folders</vt:lpstr>
      <vt:lpstr>Drives</vt:lpstr>
      <vt:lpstr>File Explorer</vt:lpstr>
      <vt:lpstr>The File Explorer Window</vt:lpstr>
      <vt:lpstr>The File Explorer Command Bar</vt:lpstr>
      <vt:lpstr>The File Explorer Context Menus</vt:lpstr>
      <vt:lpstr>The Content Pane</vt:lpstr>
      <vt:lpstr>Content Pane View Options</vt:lpstr>
      <vt:lpstr>The Quick Access List</vt:lpstr>
      <vt:lpstr>The Pin and Unpin Commands</vt:lpstr>
      <vt:lpstr>OneDrive</vt:lpstr>
      <vt:lpstr>Compress Files and Folders</vt:lpstr>
      <vt:lpstr>The Share Command</vt:lpstr>
      <vt:lpstr>Organization of Files and Folders</vt:lpstr>
      <vt:lpstr>The Running Actions Dialog Box</vt:lpstr>
      <vt:lpstr>The Replace or Skip Files Dialog Box</vt:lpstr>
      <vt:lpstr>The Recycle Bin</vt:lpstr>
      <vt:lpstr>PowerPoint Presentation</vt:lpstr>
      <vt:lpstr>Find Files, Folders, and Apps</vt:lpstr>
      <vt:lpstr>The Search Flyout Window</vt:lpstr>
      <vt:lpstr>The File Explorer Search Box</vt:lpstr>
      <vt:lpstr>File Explorer Search Options</vt:lpstr>
      <vt:lpstr>PowerPoint Presentation</vt:lpstr>
      <vt:lpstr>Store and Share Files with OneDrive</vt:lpstr>
      <vt:lpstr>OneDrive Sharing</vt:lpstr>
      <vt:lpstr>File Sync</vt:lpstr>
      <vt:lpstr>Files On-Demand</vt:lpstr>
      <vt:lpstr>OneDrive File Explorer Status Icons</vt:lpstr>
      <vt:lpstr>OneDrive Taskbar Status Icons</vt:lpstr>
      <vt:lpstr>Personal Vault</vt:lpstr>
      <vt:lpstr>PowerPoint Presentation</vt:lpstr>
      <vt:lpstr>Manage Removable Storage Devices</vt:lpstr>
      <vt:lpstr>External Drives</vt:lpstr>
      <vt:lpstr>Optical Discs</vt:lpstr>
      <vt:lpstr>Memory Cards</vt:lpstr>
      <vt:lpstr>AutoPlay Defaults</vt:lpstr>
      <vt:lpstr>The Eject Command</vt:lpstr>
      <vt:lpstr>The Safely Remove Hardware and Eject Media Command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Files and Folders</dc:title>
  <dc:creator>Gail Sandler</dc:creator>
  <cp:lastModifiedBy>Michelle Farney</cp:lastModifiedBy>
  <cp:revision>14</cp:revision>
  <dcterms:created xsi:type="dcterms:W3CDTF">2021-11-03T17:19:48Z</dcterms:created>
  <dcterms:modified xsi:type="dcterms:W3CDTF">2022-02-10T19:00:22Z</dcterms:modified>
</cp:coreProperties>
</file>