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57"/>
  </p:notesMasterIdLst>
  <p:handoutMasterIdLst>
    <p:handoutMasterId r:id="rId58"/>
  </p:handoutMasterIdLst>
  <p:sldIdLst>
    <p:sldId id="261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2" r:id="rId26"/>
    <p:sldId id="294" r:id="rId27"/>
    <p:sldId id="295" r:id="rId28"/>
    <p:sldId id="296" r:id="rId29"/>
    <p:sldId id="297" r:id="rId30"/>
    <p:sldId id="291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20" r:id="rId39"/>
    <p:sldId id="305" r:id="rId40"/>
    <p:sldId id="321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266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46" autoAdjust="0"/>
  </p:normalViewPr>
  <p:slideViewPr>
    <p:cSldViewPr snapToGrid="0">
      <p:cViewPr varScale="1">
        <p:scale>
          <a:sx n="110" d="100"/>
          <a:sy n="110" d="100"/>
        </p:scale>
        <p:origin x="49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1/31/2022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1/31/2022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435103"/>
            <a:ext cx="6815667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938496"/>
            <a:ext cx="11280200" cy="4386103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2" y="2124194"/>
            <a:ext cx="11280201" cy="401320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3363" indent="-233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233363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5850" indent="-1714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microsoft.com/office/2007/relationships/hdphoto" Target="../media/hdphoto1.wdp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mp"/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5900" y="1302040"/>
            <a:ext cx="11280200" cy="4131352"/>
          </a:xfrm>
        </p:spPr>
        <p:txBody>
          <a:bodyPr/>
          <a:lstStyle/>
          <a:p>
            <a:r>
              <a:rPr lang="en-US" dirty="0"/>
              <a:t>Configure Settings</a:t>
            </a:r>
          </a:p>
          <a:p>
            <a:r>
              <a:rPr lang="en-US" dirty="0"/>
              <a:t>Use Windows System Commands</a:t>
            </a:r>
          </a:p>
          <a:p>
            <a:r>
              <a:rPr lang="en-US" dirty="0"/>
              <a:t>Manage Printers and Other Devices</a:t>
            </a:r>
          </a:p>
          <a:p>
            <a:r>
              <a:rPr lang="en-US" dirty="0"/>
              <a:t>Use Accessibility Features</a:t>
            </a:r>
          </a:p>
          <a:p>
            <a:r>
              <a:rPr lang="en-US" dirty="0"/>
              <a:t>Use Windows Tools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Windows 11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3F39FD-5302-4450-B429-65FCF85C9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09051-5B39-4E8C-BDC7-DE088C398E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Settings</a:t>
            </a:r>
          </a:p>
        </p:txBody>
      </p:sp>
    </p:spTree>
    <p:extLst>
      <p:ext uri="{BB962C8B-B14F-4D97-AF65-F5344CB8AC3E}">
        <p14:creationId xmlns:p14="http://schemas.microsoft.com/office/powerpoint/2010/main" val="276639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852BA-67CA-4B2F-9F08-322FD0C2C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Windows System Commands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55F78-F0D7-473F-9FD8-FEBBD93268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930C8-0D26-4F1E-9029-37DF0C232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796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54121-47E0-4C6F-8EAA-5F7B526D9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Quick Link Menu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154C81-300B-4C41-80A8-9A0A70A49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68B11C2-AD0B-4D19-B4CF-FF674BD6B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619" y="1215833"/>
            <a:ext cx="1758310" cy="495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extLst>
              <a:ext uri="{FF2B5EF4-FFF2-40B4-BE49-F238E27FC236}">
                <a16:creationId xmlns:a16="http://schemas.microsoft.com/office/drawing/2014/main" id="{F49F92A4-CACA-4EA1-B06A-CEE41A2A2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808" y="1215833"/>
            <a:ext cx="1745660" cy="495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313">
            <a:extLst>
              <a:ext uri="{FF2B5EF4-FFF2-40B4-BE49-F238E27FC236}">
                <a16:creationId xmlns:a16="http://schemas.microsoft.com/office/drawing/2014/main" id="{8BEABE4D-32C7-4239-95E6-1B4B55E093C0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994468" y="379090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Line 315">
            <a:extLst>
              <a:ext uri="{FF2B5EF4-FFF2-40B4-BE49-F238E27FC236}">
                <a16:creationId xmlns:a16="http://schemas.microsoft.com/office/drawing/2014/main" id="{207A5FB3-3FF6-4F22-A072-7941348AC63C}"/>
              </a:ext>
            </a:extLst>
          </p:cNvPr>
          <p:cNvSpPr>
            <a:spLocks noChangeShapeType="1"/>
          </p:cNvSpPr>
          <p:nvPr/>
        </p:nvSpPr>
        <p:spPr bwMode="auto">
          <a:xfrm>
            <a:off x="3150144" y="368556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FFE57D0F-A797-4C57-AF3A-8473158C5F2A}"/>
              </a:ext>
            </a:extLst>
          </p:cNvPr>
          <p:cNvSpPr/>
          <p:nvPr/>
        </p:nvSpPr>
        <p:spPr>
          <a:xfrm>
            <a:off x="1415302" y="3526098"/>
            <a:ext cx="1724025" cy="402121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Opened by right-clicking Start button</a:t>
            </a: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7B578638-64DA-436D-9AC6-2E486DBC9C26}"/>
              </a:ext>
            </a:extLst>
          </p:cNvPr>
          <p:cNvSpPr/>
          <p:nvPr/>
        </p:nvSpPr>
        <p:spPr>
          <a:xfrm>
            <a:off x="8371624" y="3653582"/>
            <a:ext cx="1724025" cy="36512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Opened with Windows+X</a:t>
            </a:r>
          </a:p>
        </p:txBody>
      </p:sp>
    </p:spTree>
    <p:extLst>
      <p:ext uri="{BB962C8B-B14F-4D97-AF65-F5344CB8AC3E}">
        <p14:creationId xmlns:p14="http://schemas.microsoft.com/office/powerpoint/2010/main" val="296196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D58F5-54B0-4303-8442-6D56C0D58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31902A-10CD-4C8B-8727-F98093BAC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21E2E6B-D3C5-44C0-AA51-9C0E8AD79D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77" r="2275" b="2247"/>
          <a:stretch/>
        </p:blipFill>
        <p:spPr bwMode="auto">
          <a:xfrm>
            <a:off x="3966482" y="1750422"/>
            <a:ext cx="4259036" cy="424740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826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A69A6-8C7E-40EC-9834-E65DF7EA6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Command Prompt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960CB1-B797-43CE-8ECB-8C559059E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BD8F8322-E71B-417E-8EFA-9AA0431F4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195" y="1086005"/>
            <a:ext cx="6729110" cy="535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468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7BF62-7975-4D40-9BC7-845C79044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Elevated Command Prompt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990C6E-FE69-412A-A15A-4DC65E212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5410FBB-2442-4B40-82EA-CCDCF0471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76" y="1265327"/>
            <a:ext cx="5834865" cy="167816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9CC57E5F-DF6A-4FD5-99AD-5B7986E1E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901" y="1265328"/>
            <a:ext cx="379095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0C0CEEF-1DFA-4553-8D06-85E6F6A82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77" y="4354423"/>
            <a:ext cx="5829422" cy="188295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313">
            <a:extLst>
              <a:ext uri="{FF2B5EF4-FFF2-40B4-BE49-F238E27FC236}">
                <a16:creationId xmlns:a16="http://schemas.microsoft.com/office/drawing/2014/main" id="{517E4625-01F1-4985-88A9-45F0A846164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583376" y="360765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314">
            <a:extLst>
              <a:ext uri="{FF2B5EF4-FFF2-40B4-BE49-F238E27FC236}">
                <a16:creationId xmlns:a16="http://schemas.microsoft.com/office/drawing/2014/main" id="{D58875CE-4AA1-4AC7-91A3-2AF43B8F06F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139928" y="325281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F1F01D33-1F59-4373-A4F1-59E6DC5FD1B0}"/>
              </a:ext>
            </a:extLst>
          </p:cNvPr>
          <p:cNvSpPr/>
          <p:nvPr/>
        </p:nvSpPr>
        <p:spPr>
          <a:xfrm>
            <a:off x="1293889" y="3419442"/>
            <a:ext cx="2155043" cy="37642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Message that administrator level access is required</a:t>
            </a: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91CFB2B9-5FAE-413D-A7FB-58BF0BB51670}"/>
              </a:ext>
            </a:extLst>
          </p:cNvPr>
          <p:cNvSpPr/>
          <p:nvPr/>
        </p:nvSpPr>
        <p:spPr>
          <a:xfrm>
            <a:off x="9094112" y="3419442"/>
            <a:ext cx="2155043" cy="37642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Run Command Prompt as administrator</a:t>
            </a:r>
          </a:p>
        </p:txBody>
      </p:sp>
      <p:sp>
        <p:nvSpPr>
          <p:cNvPr id="12" name="Line 313">
            <a:extLst>
              <a:ext uri="{FF2B5EF4-FFF2-40B4-BE49-F238E27FC236}">
                <a16:creationId xmlns:a16="http://schemas.microsoft.com/office/drawing/2014/main" id="{DB873486-3641-4B4E-801C-00EB5AC0BC6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438663" y="566077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1728138B-47E8-4E67-931D-87F543E6F18D}"/>
              </a:ext>
            </a:extLst>
          </p:cNvPr>
          <p:cNvSpPr/>
          <p:nvPr/>
        </p:nvSpPr>
        <p:spPr>
          <a:xfrm>
            <a:off x="6926808" y="5472563"/>
            <a:ext cx="2765832" cy="37642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Elevated Command Prompt window</a:t>
            </a:r>
          </a:p>
        </p:txBody>
      </p:sp>
    </p:spTree>
    <p:extLst>
      <p:ext uri="{BB962C8B-B14F-4D97-AF65-F5344CB8AC3E}">
        <p14:creationId xmlns:p14="http://schemas.microsoft.com/office/powerpoint/2010/main" val="752434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93AF9-3BC6-4432-98E9-45E9B9CFB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PowerShell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635DD9-6E84-4C4D-94A6-17A846223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200F79A-4BA9-4ED5-AE9E-94CFABFA3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623" y="1040675"/>
            <a:ext cx="6718254" cy="54845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91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4952C-5A17-4F83-9021-572455CAD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Terminal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200CF9-FB44-43D1-AE16-42E515C00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A6B220-3A5B-41E8-A714-59F306BE8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90"/>
          <a:stretch/>
        </p:blipFill>
        <p:spPr>
          <a:xfrm>
            <a:off x="2215638" y="1271247"/>
            <a:ext cx="7524750" cy="51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46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CBEA8-8C0B-43A1-9280-58670D177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Terminal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A9B85A-DD65-4963-B38F-E0016277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BB75451-B184-4457-B3EF-0904CAAD5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281" y="1354593"/>
            <a:ext cx="7797438" cy="48130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574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1838F-3E37-4F96-BADA-808DD5FE6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Control Panel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A8BC83-BE51-4FF7-83EF-3E87B4C17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821A5F4-083B-4620-8FDB-2825FFFA1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51" y="1067276"/>
            <a:ext cx="5899650" cy="29889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32B0AB82-70AE-48A2-9F82-98CBC4A5E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669" y="2909659"/>
            <a:ext cx="5908931" cy="330743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313">
            <a:extLst>
              <a:ext uri="{FF2B5EF4-FFF2-40B4-BE49-F238E27FC236}">
                <a16:creationId xmlns:a16="http://schemas.microsoft.com/office/drawing/2014/main" id="{106FA8BE-FB54-417D-BE40-F9CD0C566F8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096000" y="201679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Line 315">
            <a:extLst>
              <a:ext uri="{FF2B5EF4-FFF2-40B4-BE49-F238E27FC236}">
                <a16:creationId xmlns:a16="http://schemas.microsoft.com/office/drawing/2014/main" id="{1E54F476-317F-41A8-8ABD-736B2A3DB22F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4521" y="493370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F255B31C-8074-470E-BEC1-745C920BDE54}"/>
              </a:ext>
            </a:extLst>
          </p:cNvPr>
          <p:cNvSpPr/>
          <p:nvPr/>
        </p:nvSpPr>
        <p:spPr>
          <a:xfrm>
            <a:off x="6594475" y="187947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View By Category</a:t>
            </a: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0E0F6C70-CA62-407C-87E2-151F04568FBD}"/>
              </a:ext>
            </a:extLst>
          </p:cNvPr>
          <p:cNvSpPr/>
          <p:nvPr/>
        </p:nvSpPr>
        <p:spPr>
          <a:xfrm>
            <a:off x="3146176" y="479638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View By Small Icons</a:t>
            </a:r>
          </a:p>
        </p:txBody>
      </p:sp>
    </p:spTree>
    <p:extLst>
      <p:ext uri="{BB962C8B-B14F-4D97-AF65-F5344CB8AC3E}">
        <p14:creationId xmlns:p14="http://schemas.microsoft.com/office/powerpoint/2010/main" val="454165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Settings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594DC-6802-42EE-AF69-B364B9CFD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Run Command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D69E99-CDC2-49EF-8B73-487421CF9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B6D2ED3-1DBE-4959-8AE6-72BF50E93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542" y="2406067"/>
            <a:ext cx="5036915" cy="262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592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5E288D-83A2-4645-A7DF-1D7E8DA4F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9CBE4A-7472-4774-ACB2-B8F7BEAD08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Task Manager</a:t>
            </a:r>
          </a:p>
        </p:txBody>
      </p:sp>
    </p:spTree>
    <p:extLst>
      <p:ext uri="{BB962C8B-B14F-4D97-AF65-F5344CB8AC3E}">
        <p14:creationId xmlns:p14="http://schemas.microsoft.com/office/powerpoint/2010/main" val="1095740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7EC90D-5CF3-4770-AAA6-0B420F33B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C6DBE5-B8BB-451F-8B09-33F10AD21F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Windows System Commands (Optional)</a:t>
            </a:r>
          </a:p>
        </p:txBody>
      </p:sp>
    </p:spTree>
    <p:extLst>
      <p:ext uri="{BB962C8B-B14F-4D97-AF65-F5344CB8AC3E}">
        <p14:creationId xmlns:p14="http://schemas.microsoft.com/office/powerpoint/2010/main" val="31027001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9F531-3EA8-45CD-97C1-104BBA08F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Printers and Other Devices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E795E-C9C7-4BF1-8A63-B51DE27461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8C98DD-1115-475C-A317-0ACA05F97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3399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6DDE91-DE7D-4265-B6B8-DFF842EF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5C1355-97C0-4556-A34D-969E4B129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Bluetooth &amp; Devices Settings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CA453FC-D428-46C2-BB29-7A148CAA2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410" y="1115944"/>
            <a:ext cx="5525180" cy="51584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69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A974C0-06E8-49F6-9199-AA6208AC5A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  <a:p>
            <a:r>
              <a:rPr lang="en-US" dirty="0"/>
              <a:t>Smart phones</a:t>
            </a:r>
          </a:p>
          <a:p>
            <a:r>
              <a:rPr lang="en-US" dirty="0"/>
              <a:t>Digital cameras</a:t>
            </a:r>
          </a:p>
          <a:p>
            <a:r>
              <a:rPr lang="en-US" dirty="0"/>
              <a:t>USB flash drives</a:t>
            </a:r>
          </a:p>
          <a:p>
            <a:r>
              <a:rPr lang="en-US" dirty="0"/>
              <a:t>Music players</a:t>
            </a:r>
          </a:p>
          <a:p>
            <a:r>
              <a:rPr lang="en-US" dirty="0"/>
              <a:t>Monitors</a:t>
            </a:r>
          </a:p>
          <a:p>
            <a:r>
              <a:rPr lang="en-US" dirty="0"/>
              <a:t>Speakers</a:t>
            </a:r>
          </a:p>
          <a:p>
            <a:r>
              <a:rPr lang="en-US" dirty="0"/>
              <a:t>Microphones</a:t>
            </a:r>
          </a:p>
          <a:p>
            <a:r>
              <a:rPr lang="en-US" dirty="0"/>
              <a:t>Keyboards</a:t>
            </a:r>
          </a:p>
          <a:p>
            <a:r>
              <a:rPr lang="en-US" dirty="0"/>
              <a:t>Mice</a:t>
            </a:r>
          </a:p>
          <a:p>
            <a:r>
              <a:rPr lang="en-US" dirty="0"/>
              <a:t>External storage drives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ECCD49-531A-4ADE-AB0E-A06572A2F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Peripherals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4DE1BB5-22ED-473B-AF21-B309193F956E}"/>
              </a:ext>
            </a:extLst>
          </p:cNvPr>
          <p:cNvGrpSpPr/>
          <p:nvPr/>
        </p:nvGrpSpPr>
        <p:grpSpPr>
          <a:xfrm>
            <a:off x="3462907" y="1167354"/>
            <a:ext cx="7890893" cy="4866667"/>
            <a:chOff x="3462907" y="1167354"/>
            <a:chExt cx="7890893" cy="4866667"/>
          </a:xfrm>
        </p:grpSpPr>
        <p:pic>
          <p:nvPicPr>
            <p:cNvPr id="8" name="Picture 7" descr="A picture containing text, computer, electronics, screenshot&#10;&#10;Description automatically generated">
              <a:extLst>
                <a:ext uri="{FF2B5EF4-FFF2-40B4-BE49-F238E27FC236}">
                  <a16:creationId xmlns:a16="http://schemas.microsoft.com/office/drawing/2014/main" id="{5C333454-5AB1-47E9-8D50-4C1ED6EE4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13423"/>
            <a:stretch/>
          </p:blipFill>
          <p:spPr>
            <a:xfrm>
              <a:off x="3462907" y="1167354"/>
              <a:ext cx="7890893" cy="486666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391334-D10D-4DB1-8F75-B4A390855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  <a14:imgEffect>
                        <a14:artisticMarke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477967" y="5105538"/>
              <a:ext cx="618033" cy="585108"/>
            </a:xfrm>
            <a:prstGeom prst="rect">
              <a:avLst/>
            </a:prstGeom>
          </p:spPr>
        </p:pic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51BF31FC-4B1F-4126-A0C3-2ECFE2A737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65778" y="543008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2">
              <a:extLst>
                <a:ext uri="{FF2B5EF4-FFF2-40B4-BE49-F238E27FC236}">
                  <a16:creationId xmlns:a16="http://schemas.microsoft.com/office/drawing/2014/main" id="{4CD045DF-7422-43D3-91D4-9A10EB985EC4}"/>
                </a:ext>
              </a:extLst>
            </p:cNvPr>
            <p:cNvSpPr/>
            <p:nvPr/>
          </p:nvSpPr>
          <p:spPr>
            <a:xfrm>
              <a:off x="3608425" y="5292769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Wireless Music Player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515402E-0C66-43B7-8642-7BAC74ECD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70" b="98261" l="2833" r="99150">
                          <a14:foregroundMark x1="5666" y1="84845" x2="97734" y2="84224"/>
                          <a14:foregroundMark x1="26062" y1="36149" x2="3116" y2="21366"/>
                          <a14:foregroundMark x1="96317" y1="1739" x2="11048" y2="2360"/>
                          <a14:foregroundMark x1="3116" y1="84596" x2="80453" y2="85093"/>
                          <a14:foregroundMark x1="80453" y1="85093" x2="95184" y2="82236"/>
                          <a14:foregroundMark x1="13881" y1="79876" x2="85552" y2="74534"/>
                          <a14:foregroundMark x1="46459" y1="88199" x2="45042" y2="98261"/>
                          <a14:foregroundMark x1="95184" y1="80994" x2="96317" y2="79255"/>
                          <a14:foregroundMark x1="99150" y1="70932" x2="96317" y2="870"/>
                          <a14:backgroundMark x1="12465" y1="96149" x2="12465" y2="96149"/>
                          <a14:backgroundMark x1="7082" y1="91429" x2="33994" y2="98509"/>
                        </a14:backgroundRemoval>
                      </a14:imgEffect>
                      <a14:imgEffect>
                        <a14:artisticPencilGrayscale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340865" y="1493413"/>
              <a:ext cx="423825" cy="966514"/>
            </a:xfrm>
            <a:prstGeom prst="rect">
              <a:avLst/>
            </a:prstGeom>
          </p:spPr>
        </p:pic>
        <p:cxnSp>
          <p:nvCxnSpPr>
            <p:cNvPr id="14" name="Connector: Curved 13">
              <a:extLst>
                <a:ext uri="{FF2B5EF4-FFF2-40B4-BE49-F238E27FC236}">
                  <a16:creationId xmlns:a16="http://schemas.microsoft.com/office/drawing/2014/main" id="{730D4147-F1E2-4A4E-B9D8-8196CE72071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246144" y="2519160"/>
              <a:ext cx="349103" cy="211913"/>
            </a:xfrm>
            <a:prstGeom prst="curvedConnector3">
              <a:avLst/>
            </a:prstGeom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Line 315">
              <a:extLst>
                <a:ext uri="{FF2B5EF4-FFF2-40B4-BE49-F238E27FC236}">
                  <a16:creationId xmlns:a16="http://schemas.microsoft.com/office/drawing/2014/main" id="{1B9921EF-EBD6-4B81-9D2A-0F32AFC088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27156" y="182909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2">
              <a:extLst>
                <a:ext uri="{FF2B5EF4-FFF2-40B4-BE49-F238E27FC236}">
                  <a16:creationId xmlns:a16="http://schemas.microsoft.com/office/drawing/2014/main" id="{ABA0B325-DF2E-45A4-8B93-2CFDC436A0CC}"/>
                </a:ext>
              </a:extLst>
            </p:cNvPr>
            <p:cNvSpPr/>
            <p:nvPr/>
          </p:nvSpPr>
          <p:spPr>
            <a:xfrm>
              <a:off x="8020594" y="1691774"/>
              <a:ext cx="1073234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Smartphone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F4B3427A-9ED0-4C28-94E0-D2A192C452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4265" y="1898764"/>
            <a:ext cx="933913" cy="442380"/>
          </a:xfrm>
          <a:prstGeom prst="rect">
            <a:avLst/>
          </a:prstGeom>
        </p:spPr>
      </p:pic>
      <p:sp>
        <p:nvSpPr>
          <p:cNvPr id="18" name="Line 315">
            <a:extLst>
              <a:ext uri="{FF2B5EF4-FFF2-40B4-BE49-F238E27FC236}">
                <a16:creationId xmlns:a16="http://schemas.microsoft.com/office/drawing/2014/main" id="{E9CCBD41-8F78-40ED-B09E-2DA1505C7555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5790" y="203202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Rounded Rectangle 142">
            <a:extLst>
              <a:ext uri="{FF2B5EF4-FFF2-40B4-BE49-F238E27FC236}">
                <a16:creationId xmlns:a16="http://schemas.microsoft.com/office/drawing/2014/main" id="{6D2D463D-A321-4FAC-B090-5EFDA9FCC872}"/>
              </a:ext>
            </a:extLst>
          </p:cNvPr>
          <p:cNvSpPr/>
          <p:nvPr/>
        </p:nvSpPr>
        <p:spPr>
          <a:xfrm>
            <a:off x="4098437" y="189470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Digital web camera</a:t>
            </a:r>
          </a:p>
        </p:txBody>
      </p:sp>
    </p:spTree>
    <p:extLst>
      <p:ext uri="{BB962C8B-B14F-4D97-AF65-F5344CB8AC3E}">
        <p14:creationId xmlns:p14="http://schemas.microsoft.com/office/powerpoint/2010/main" val="3840067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904DD2-11FD-4FE6-A3AB-25E04F4CD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20B91D-4608-4F57-B036-55EFFF86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 &amp; Scanners Settings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26A258-2C53-4DD6-8FD8-8AF5A9CCC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97" y="1485219"/>
            <a:ext cx="4941262" cy="468915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D49D86ED-EE68-45F3-A132-CA2F542A9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596" y="1380058"/>
            <a:ext cx="4010025" cy="81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315">
            <a:extLst>
              <a:ext uri="{FF2B5EF4-FFF2-40B4-BE49-F238E27FC236}">
                <a16:creationId xmlns:a16="http://schemas.microsoft.com/office/drawing/2014/main" id="{48CFFB3C-1E6F-459A-8D44-89EDC0A4BF5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4121" y="219920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AutoShape 302">
            <a:extLst>
              <a:ext uri="{FF2B5EF4-FFF2-40B4-BE49-F238E27FC236}">
                <a16:creationId xmlns:a16="http://schemas.microsoft.com/office/drawing/2014/main" id="{F2F6F37A-37ED-4665-B094-2C6EBC90183A}"/>
              </a:ext>
            </a:extLst>
          </p:cNvPr>
          <p:cNvSpPr>
            <a:spLocks/>
          </p:cNvSpPr>
          <p:nvPr/>
        </p:nvSpPr>
        <p:spPr bwMode="auto">
          <a:xfrm>
            <a:off x="2821134" y="3086686"/>
            <a:ext cx="138361" cy="1467893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Line 315">
            <a:extLst>
              <a:ext uri="{FF2B5EF4-FFF2-40B4-BE49-F238E27FC236}">
                <a16:creationId xmlns:a16="http://schemas.microsoft.com/office/drawing/2014/main" id="{256EE54D-EE9E-4588-BD57-ADFE7FC78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3558" y="270867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10DF6C14-F9CF-4096-8267-B452297283EA}"/>
              </a:ext>
            </a:extLst>
          </p:cNvPr>
          <p:cNvSpPr/>
          <p:nvPr/>
        </p:nvSpPr>
        <p:spPr>
          <a:xfrm>
            <a:off x="3019493" y="3683312"/>
            <a:ext cx="217081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Software emulated devices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99202B7C-4566-45F3-AFDF-0E0A0A6F0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596" y="2464023"/>
            <a:ext cx="4010025" cy="3981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531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A94B35-9F7C-4240-83C9-E96366F3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BB598-68D0-44B3-B7DB-20DEDF0510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 components that manage the printing process.</a:t>
            </a:r>
          </a:p>
          <a:p>
            <a:r>
              <a:rPr lang="en-US" dirty="0"/>
              <a:t>Output can be to physical print device or software emulation device:</a:t>
            </a:r>
          </a:p>
          <a:p>
            <a:pPr marL="461963"/>
            <a:r>
              <a:rPr lang="en-US" dirty="0"/>
              <a:t>Microsoft Print to PDF</a:t>
            </a:r>
          </a:p>
          <a:p>
            <a:pPr marL="461963"/>
            <a:r>
              <a:rPr lang="en-US" dirty="0"/>
              <a:t>Microsoft XPS Document Writer</a:t>
            </a:r>
          </a:p>
          <a:p>
            <a:r>
              <a:rPr lang="en-US" dirty="0"/>
              <a:t>Software emulation device prints to a file.</a:t>
            </a:r>
          </a:p>
          <a:p>
            <a:r>
              <a:rPr lang="en-US" dirty="0"/>
              <a:t>Features for managing print output include:</a:t>
            </a:r>
          </a:p>
          <a:p>
            <a:pPr marL="461963"/>
            <a:r>
              <a:rPr lang="en-US" dirty="0"/>
              <a:t>Selecting which device to print to by default.</a:t>
            </a:r>
          </a:p>
          <a:p>
            <a:pPr marL="461963"/>
            <a:r>
              <a:rPr lang="en-US" dirty="0"/>
              <a:t>Selecting default options to use on a given printer.</a:t>
            </a:r>
          </a:p>
          <a:p>
            <a:r>
              <a:rPr lang="en-US" dirty="0"/>
              <a:t>Cabled, network connected, wireless.</a:t>
            </a:r>
          </a:p>
          <a:p>
            <a:r>
              <a:rPr lang="en-US" dirty="0"/>
              <a:t>Multi-function printer:</a:t>
            </a:r>
          </a:p>
          <a:p>
            <a:pPr marL="461963"/>
            <a:r>
              <a:rPr lang="en-US" dirty="0"/>
              <a:t>Print</a:t>
            </a:r>
          </a:p>
          <a:p>
            <a:pPr marL="461963"/>
            <a:r>
              <a:rPr lang="en-US" dirty="0"/>
              <a:t>Scan</a:t>
            </a:r>
          </a:p>
          <a:p>
            <a:pPr marL="461963"/>
            <a:r>
              <a:rPr lang="en-US" dirty="0"/>
              <a:t>Copy</a:t>
            </a:r>
          </a:p>
          <a:p>
            <a:pPr marL="461963"/>
            <a:r>
              <a:rPr lang="en-US" dirty="0"/>
              <a:t>Fax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8FFD4AC-DBF2-4802-8D73-27DB762C2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</p:spTree>
    <p:extLst>
      <p:ext uri="{BB962C8B-B14F-4D97-AF65-F5344CB8AC3E}">
        <p14:creationId xmlns:p14="http://schemas.microsoft.com/office/powerpoint/2010/main" val="1626981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79BC6E-BD85-4E61-80C9-44984F0A1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1BD1FBF-83F7-4ECA-8145-CEC3D9189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Printing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C5E47-EF11-41EC-83EB-8BD1CBFAD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Typically, send to printer using </a:t>
            </a:r>
            <a:r>
              <a:rPr lang="en-US" b="1" dirty="0"/>
              <a:t>File→Print</a:t>
            </a:r>
            <a:r>
              <a:rPr lang="en-US" dirty="0"/>
              <a:t>.</a:t>
            </a:r>
          </a:p>
          <a:p>
            <a:r>
              <a:rPr lang="en-US" dirty="0"/>
              <a:t>Print dialog box used to set print options:</a:t>
            </a:r>
          </a:p>
          <a:p>
            <a:pPr marL="461963"/>
            <a:r>
              <a:rPr lang="en-US" dirty="0"/>
              <a:t>Print entire document, range of pages, current page, selection made in the document.</a:t>
            </a:r>
          </a:p>
          <a:p>
            <a:pPr marL="461963"/>
            <a:r>
              <a:rPr lang="en-US" dirty="0"/>
              <a:t>Number of copies to print.</a:t>
            </a:r>
          </a:p>
          <a:p>
            <a:pPr marL="461963"/>
            <a:r>
              <a:rPr lang="en-US" dirty="0"/>
              <a:t>Page orientation (landscape or portrait).</a:t>
            </a:r>
          </a:p>
          <a:p>
            <a:r>
              <a:rPr lang="en-US" dirty="0"/>
              <a:t>Send output to physical printer or to a file.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7408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A55536-954A-4F45-A9E0-8375FF8EE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B14BAB-1B0A-47D1-BFC2-DB80592D6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 Queues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959107-E530-4251-8532-1652814C9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Print job for each document sent to the printer.</a:t>
            </a:r>
          </a:p>
          <a:p>
            <a:r>
              <a:rPr lang="en-US" dirty="0"/>
              <a:t>The line of print jobs is a print queue.</a:t>
            </a:r>
          </a:p>
          <a:p>
            <a:r>
              <a:rPr lang="en-US" dirty="0"/>
              <a:t>Print jobs can be paused then resumed.</a:t>
            </a:r>
          </a:p>
          <a:p>
            <a:r>
              <a:rPr lang="en-US" dirty="0"/>
              <a:t>Print jobs can be cancelled:</a:t>
            </a:r>
          </a:p>
          <a:p>
            <a:pPr marL="461963" lvl="1"/>
            <a:r>
              <a:rPr lang="en-US" dirty="0"/>
              <a:t>You print the wrong content.</a:t>
            </a:r>
          </a:p>
          <a:p>
            <a:pPr marL="461963" lvl="1"/>
            <a:r>
              <a:rPr lang="en-US" dirty="0"/>
              <a:t>You send the content to the wrong printer.</a:t>
            </a:r>
          </a:p>
          <a:p>
            <a:pPr marL="461963" lvl="1"/>
            <a:r>
              <a:rPr lang="en-US" dirty="0"/>
              <a:t>Can cancel a single print job.</a:t>
            </a:r>
          </a:p>
          <a:p>
            <a:pPr marL="461963" lvl="1"/>
            <a:r>
              <a:rPr lang="en-US" dirty="0"/>
              <a:t>Can cancel all print jobs sent to a given printer.</a:t>
            </a:r>
          </a:p>
        </p:txBody>
      </p:sp>
    </p:spTree>
    <p:extLst>
      <p:ext uri="{BB962C8B-B14F-4D97-AF65-F5344CB8AC3E}">
        <p14:creationId xmlns:p14="http://schemas.microsoft.com/office/powerpoint/2010/main" val="1181487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B3A21B-ADFE-4BDF-BE6B-CC405BB7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EF6C875-BA8C-4105-BD70-DB5AF5F3B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Settings </a:t>
            </a:r>
            <a:r>
              <a:rPr lang="en-US"/>
              <a:t>App Categories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A3EFC6F-6E9B-4AA9-809B-7DB9F7C9C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531" y="1128169"/>
            <a:ext cx="7310438" cy="541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516830-FA3B-4148-B361-76CBF40A351B}"/>
              </a:ext>
            </a:extLst>
          </p:cNvPr>
          <p:cNvSpPr/>
          <p:nvPr/>
        </p:nvSpPr>
        <p:spPr>
          <a:xfrm>
            <a:off x="3213463" y="1820091"/>
            <a:ext cx="296091" cy="121920"/>
          </a:xfrm>
          <a:prstGeom prst="rect">
            <a:avLst/>
          </a:prstGeom>
          <a:gradFill flip="none" rotWithShape="1">
            <a:gsLst>
              <a:gs pos="0">
                <a:srgbClr val="009DDC">
                  <a:tint val="66000"/>
                  <a:satMod val="160000"/>
                </a:srgbClr>
              </a:gs>
              <a:gs pos="50000">
                <a:srgbClr val="009DDC">
                  <a:tint val="44500"/>
                  <a:satMod val="160000"/>
                </a:srgbClr>
              </a:gs>
              <a:gs pos="100000">
                <a:srgbClr val="009DDC">
                  <a:tint val="23500"/>
                  <a:satMod val="160000"/>
                </a:srgbClr>
              </a:gs>
            </a:gsLst>
            <a:lin ang="27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75084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C40FD9-5D90-4973-8ACF-7913CC8CC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666284-0E53-4220-AF49-D891AF2F3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Your Phone App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DC553F-C264-46A2-B7E4-ADA2B02359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7"/>
          <a:stretch/>
        </p:blipFill>
        <p:spPr bwMode="auto">
          <a:xfrm>
            <a:off x="333981" y="1646900"/>
            <a:ext cx="4985922" cy="46239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B5A6B2-A58F-4E43-8773-D622E2388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080" y="1646900"/>
            <a:ext cx="5842912" cy="46277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F05BDD9-0F34-4D8D-924D-702D60B6B0E0}"/>
              </a:ext>
            </a:extLst>
          </p:cNvPr>
          <p:cNvSpPr/>
          <p:nvPr/>
        </p:nvSpPr>
        <p:spPr>
          <a:xfrm>
            <a:off x="836023" y="1924594"/>
            <a:ext cx="4058194" cy="452846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C3E5919A-374B-4C7B-8432-FCC5B426456C}"/>
              </a:ext>
            </a:extLst>
          </p:cNvPr>
          <p:cNvSpPr/>
          <p:nvPr/>
        </p:nvSpPr>
        <p:spPr>
          <a:xfrm>
            <a:off x="1006167" y="1158572"/>
            <a:ext cx="3182655" cy="3741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The Your Phone setup wizard guides you through connecting your phone to your PC</a:t>
            </a: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CEE72B4A-8381-4AF2-B7B7-273E8B579175}"/>
              </a:ext>
            </a:extLst>
          </p:cNvPr>
          <p:cNvSpPr/>
          <p:nvPr/>
        </p:nvSpPr>
        <p:spPr>
          <a:xfrm>
            <a:off x="6766887" y="1158571"/>
            <a:ext cx="4214622" cy="3741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The Your Phone app enables you to manage notifications, messages, photos, apps, and calls on your PC </a:t>
            </a:r>
          </a:p>
        </p:txBody>
      </p:sp>
    </p:spTree>
    <p:extLst>
      <p:ext uri="{BB962C8B-B14F-4D97-AF65-F5344CB8AC3E}">
        <p14:creationId xmlns:p14="http://schemas.microsoft.com/office/powerpoint/2010/main" val="8752996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1FE94B-5393-4DB4-B183-4DF478A6E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F70664-D443-42F5-A45E-3331C4EF6A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Managing Devices</a:t>
            </a:r>
          </a:p>
        </p:txBody>
      </p:sp>
    </p:spTree>
    <p:extLst>
      <p:ext uri="{BB962C8B-B14F-4D97-AF65-F5344CB8AC3E}">
        <p14:creationId xmlns:p14="http://schemas.microsoft.com/office/powerpoint/2010/main" val="420595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88DC-84B4-44CE-AB02-6735C5975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Accessibility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C8E5A-B968-42DD-9944-B0C7D7DC9E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AE91DD-1182-4A96-8440-915344B2B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11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9CC42-FD77-4A17-BD77-585987B3B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Accessibility Category in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058462-1326-49A7-A031-2622D5EEC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750D86-1C1F-4D6F-8BEC-4851EE9ED68A}"/>
              </a:ext>
            </a:extLst>
          </p:cNvPr>
          <p:cNvGrpSpPr/>
          <p:nvPr/>
        </p:nvGrpSpPr>
        <p:grpSpPr>
          <a:xfrm>
            <a:off x="1427865" y="1034008"/>
            <a:ext cx="9336270" cy="5506941"/>
            <a:chOff x="1427865" y="1034008"/>
            <a:chExt cx="9336270" cy="550694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0E17683-523E-4DA6-9CE0-59A676FBF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7865" y="1034008"/>
              <a:ext cx="9336270" cy="5506941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E08C9C-3669-4719-9E25-AC7CD8312D7F}"/>
                </a:ext>
              </a:extLst>
            </p:cNvPr>
            <p:cNvSpPr/>
            <p:nvPr/>
          </p:nvSpPr>
          <p:spPr>
            <a:xfrm>
              <a:off x="2218510" y="1376050"/>
              <a:ext cx="1421674" cy="139242"/>
            </a:xfrm>
            <a:prstGeom prst="rect">
              <a:avLst/>
            </a:prstGeom>
            <a:gradFill flip="none" rotWithShape="1">
              <a:gsLst>
                <a:gs pos="0">
                  <a:srgbClr val="009DDC">
                    <a:tint val="66000"/>
                    <a:satMod val="160000"/>
                  </a:srgbClr>
                </a:gs>
                <a:gs pos="50000">
                  <a:srgbClr val="009DDC">
                    <a:tint val="44500"/>
                    <a:satMod val="160000"/>
                  </a:srgbClr>
                </a:gs>
                <a:gs pos="100000">
                  <a:srgbClr val="009DDC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6791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B1DF44-9773-4EDF-98F0-96FF356B6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661" y="1692269"/>
            <a:ext cx="2343477" cy="42582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B6A1C4-D7E8-4BB1-A32A-2648A06F2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Options on the Login Screen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81D047-7FDC-4CFD-9914-CDE08421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A2F005-2A9A-41B9-8400-F1DD9A2CBD90}"/>
              </a:ext>
            </a:extLst>
          </p:cNvPr>
          <p:cNvSpPr/>
          <p:nvPr/>
        </p:nvSpPr>
        <p:spPr>
          <a:xfrm>
            <a:off x="5486400" y="5399314"/>
            <a:ext cx="452846" cy="330926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Line 167">
            <a:extLst>
              <a:ext uri="{FF2B5EF4-FFF2-40B4-BE49-F238E27FC236}">
                <a16:creationId xmlns:a16="http://schemas.microsoft.com/office/drawing/2014/main" id="{196E209B-D01D-4A8B-9320-055A4856791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987924" y="5564777"/>
            <a:ext cx="4984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149">
            <a:extLst>
              <a:ext uri="{FF2B5EF4-FFF2-40B4-BE49-F238E27FC236}">
                <a16:creationId xmlns:a16="http://schemas.microsoft.com/office/drawing/2014/main" id="{74C6913B-169E-4291-8DCF-2CAAF1D1F4F9}"/>
              </a:ext>
            </a:extLst>
          </p:cNvPr>
          <p:cNvSpPr/>
          <p:nvPr/>
        </p:nvSpPr>
        <p:spPr>
          <a:xfrm>
            <a:off x="3631283" y="5427458"/>
            <a:ext cx="147637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Accessibility</a:t>
            </a:r>
          </a:p>
        </p:txBody>
      </p:sp>
    </p:spTree>
    <p:extLst>
      <p:ext uri="{BB962C8B-B14F-4D97-AF65-F5344CB8AC3E}">
        <p14:creationId xmlns:p14="http://schemas.microsoft.com/office/powerpoint/2010/main" val="1670669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483191-FE5B-4FBD-9702-2200F9098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E0D50D-A70C-42E7-B10D-5CA67DAA8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Settings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C54EE8-AD25-4EB6-915B-2069DDCFA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Text size</a:t>
            </a:r>
          </a:p>
          <a:p>
            <a:r>
              <a:rPr lang="en-US" dirty="0"/>
              <a:t>Visual effects</a:t>
            </a:r>
          </a:p>
          <a:p>
            <a:r>
              <a:rPr lang="en-US" dirty="0"/>
              <a:t>Mouse pointer and touch</a:t>
            </a:r>
          </a:p>
          <a:p>
            <a:r>
              <a:rPr lang="en-US" dirty="0"/>
              <a:t>Text cursor</a:t>
            </a:r>
          </a:p>
          <a:p>
            <a:r>
              <a:rPr lang="en-US" dirty="0"/>
              <a:t>Magnifier</a:t>
            </a:r>
          </a:p>
          <a:p>
            <a:r>
              <a:rPr lang="en-US" dirty="0"/>
              <a:t>Color filters</a:t>
            </a:r>
          </a:p>
          <a:p>
            <a:r>
              <a:rPr lang="en-US" dirty="0"/>
              <a:t>Contrast themes</a:t>
            </a:r>
          </a:p>
          <a:p>
            <a:r>
              <a:rPr lang="en-US" dirty="0"/>
              <a:t>Narrator</a:t>
            </a:r>
          </a:p>
        </p:txBody>
      </p:sp>
    </p:spTree>
    <p:extLst>
      <p:ext uri="{BB962C8B-B14F-4D97-AF65-F5344CB8AC3E}">
        <p14:creationId xmlns:p14="http://schemas.microsoft.com/office/powerpoint/2010/main" val="18377218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FC9DDA-8853-4074-8C8D-832E73EF9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3A682F-9734-47CE-A146-0268FB1D9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Hearing Settings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3F3DB-F415-4552-A7EE-B3A853046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Useful for:</a:t>
            </a:r>
          </a:p>
          <a:p>
            <a:pPr marL="514350"/>
            <a:r>
              <a:rPr lang="en-US" dirty="0"/>
              <a:t>Deaf or hard-of-hearing users.</a:t>
            </a:r>
          </a:p>
          <a:p>
            <a:pPr marL="514350"/>
            <a:r>
              <a:rPr lang="en-US" dirty="0"/>
              <a:t>Computers without speakers or headphones.</a:t>
            </a:r>
          </a:p>
          <a:p>
            <a:pPr marL="514350"/>
            <a:r>
              <a:rPr lang="en-US" dirty="0"/>
              <a:t>For users working in a quiet area so they don’t disrupt others.</a:t>
            </a:r>
          </a:p>
          <a:p>
            <a:pPr marL="514350"/>
            <a:r>
              <a:rPr lang="en-US" dirty="0"/>
              <a:t>For users working in a noisy area.</a:t>
            </a:r>
          </a:p>
          <a:p>
            <a:r>
              <a:rPr lang="en-US" dirty="0"/>
              <a:t>Audio settings</a:t>
            </a:r>
          </a:p>
          <a:p>
            <a:r>
              <a:rPr lang="en-US" dirty="0"/>
              <a:t>Captions settings</a:t>
            </a:r>
          </a:p>
        </p:txBody>
      </p:sp>
    </p:spTree>
    <p:extLst>
      <p:ext uri="{BB962C8B-B14F-4D97-AF65-F5344CB8AC3E}">
        <p14:creationId xmlns:p14="http://schemas.microsoft.com/office/powerpoint/2010/main" val="37205332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535202-38A1-4DB0-B9E7-65DB9DB23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00FB60-9869-4B89-B04B-29E75DD67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Interaction Settings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8A661D-5D57-4D7F-955A-6137EC726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Speech</a:t>
            </a:r>
          </a:p>
          <a:p>
            <a:r>
              <a:rPr lang="en-US" dirty="0"/>
              <a:t>Keyboard</a:t>
            </a:r>
          </a:p>
          <a:p>
            <a:pPr marL="461963"/>
            <a:r>
              <a:rPr lang="en-US" dirty="0"/>
              <a:t>Sticky Keys</a:t>
            </a:r>
          </a:p>
          <a:p>
            <a:pPr marL="461963"/>
            <a:r>
              <a:rPr lang="en-US" dirty="0"/>
              <a:t>Filter Keys</a:t>
            </a:r>
          </a:p>
          <a:p>
            <a:pPr marL="461963"/>
            <a:r>
              <a:rPr lang="en-US" dirty="0"/>
              <a:t>Toggle Keys</a:t>
            </a:r>
          </a:p>
          <a:p>
            <a:pPr marL="461963"/>
            <a:r>
              <a:rPr lang="en-US" dirty="0"/>
              <a:t>On-screen Keyboard</a:t>
            </a:r>
          </a:p>
          <a:p>
            <a:pPr marL="461963"/>
            <a:r>
              <a:rPr lang="en-US" dirty="0"/>
              <a:t>Underline access keys</a:t>
            </a:r>
          </a:p>
          <a:p>
            <a:pPr marL="461963"/>
            <a:r>
              <a:rPr lang="en-US" dirty="0"/>
              <a:t>Use PrintScreen button to activate screen capture</a:t>
            </a:r>
          </a:p>
          <a:p>
            <a:r>
              <a:rPr lang="en-US" dirty="0"/>
              <a:t>Mouse</a:t>
            </a:r>
          </a:p>
          <a:p>
            <a:r>
              <a:rPr lang="en-US" dirty="0"/>
              <a:t>Eye control</a:t>
            </a:r>
          </a:p>
        </p:txBody>
      </p:sp>
    </p:spTree>
    <p:extLst>
      <p:ext uri="{BB962C8B-B14F-4D97-AF65-F5344CB8AC3E}">
        <p14:creationId xmlns:p14="http://schemas.microsoft.com/office/powerpoint/2010/main" val="40616764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3720CF-E275-45F3-82EA-40EDC5092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Content Placeholder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299D40C-ECBA-477F-8A8D-BE6A7D127A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3491931" y="1301750"/>
            <a:ext cx="5208139" cy="4921250"/>
          </a:xfrm>
          <a:ln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631D712-901E-42CF-A437-CE6B913E8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Immersive Reader</a:t>
            </a:r>
          </a:p>
        </p:txBody>
      </p:sp>
      <p:sp>
        <p:nvSpPr>
          <p:cNvPr id="6" name="Line 315">
            <a:extLst>
              <a:ext uri="{FF2B5EF4-FFF2-40B4-BE49-F238E27FC236}">
                <a16:creationId xmlns:a16="http://schemas.microsoft.com/office/drawing/2014/main" id="{31476122-BC20-4744-B9CB-780CEA6DA09E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6378" y="1678894"/>
            <a:ext cx="17176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010CF79D-F3A2-4BC2-A3A8-6922CFB21E5A}"/>
              </a:ext>
            </a:extLst>
          </p:cNvPr>
          <p:cNvSpPr/>
          <p:nvPr/>
        </p:nvSpPr>
        <p:spPr>
          <a:xfrm>
            <a:off x="1678578" y="1541575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“read:” prefix to URL</a:t>
            </a:r>
          </a:p>
        </p:txBody>
      </p:sp>
      <p:sp>
        <p:nvSpPr>
          <p:cNvPr id="8" name="Line 315">
            <a:extLst>
              <a:ext uri="{FF2B5EF4-FFF2-40B4-BE49-F238E27FC236}">
                <a16:creationId xmlns:a16="http://schemas.microsoft.com/office/drawing/2014/main" id="{97448E06-DC55-4667-A9B2-0062503E09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6378" y="201385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E7C9DC07-D1E5-4A20-9755-19AB5A3DE9C2}"/>
              </a:ext>
            </a:extLst>
          </p:cNvPr>
          <p:cNvSpPr/>
          <p:nvPr/>
        </p:nvSpPr>
        <p:spPr>
          <a:xfrm>
            <a:off x="1669072" y="1935183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Read aloud controls</a:t>
            </a:r>
          </a:p>
        </p:txBody>
      </p:sp>
      <p:sp>
        <p:nvSpPr>
          <p:cNvPr id="10" name="AutoShape 303">
            <a:extLst>
              <a:ext uri="{FF2B5EF4-FFF2-40B4-BE49-F238E27FC236}">
                <a16:creationId xmlns:a16="http://schemas.microsoft.com/office/drawing/2014/main" id="{23DDABD6-C5E1-44CF-AE57-7B2FE4C74BEE}"/>
              </a:ext>
            </a:extLst>
          </p:cNvPr>
          <p:cNvSpPr>
            <a:spLocks/>
          </p:cNvSpPr>
          <p:nvPr/>
        </p:nvSpPr>
        <p:spPr bwMode="auto">
          <a:xfrm flipH="1">
            <a:off x="3350484" y="4049115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4FE0B207-8B5F-46BA-98A0-4CD7E8F62BC4}"/>
              </a:ext>
            </a:extLst>
          </p:cNvPr>
          <p:cNvSpPr/>
          <p:nvPr/>
        </p:nvSpPr>
        <p:spPr>
          <a:xfrm>
            <a:off x="1713771" y="4561095"/>
            <a:ext cx="150420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5-line focus</a:t>
            </a:r>
          </a:p>
        </p:txBody>
      </p:sp>
      <p:sp>
        <p:nvSpPr>
          <p:cNvPr id="12" name="Line 313">
            <a:extLst>
              <a:ext uri="{FF2B5EF4-FFF2-40B4-BE49-F238E27FC236}">
                <a16:creationId xmlns:a16="http://schemas.microsoft.com/office/drawing/2014/main" id="{93D8F526-EBBF-44E8-9D2E-9DF454104E1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003177" y="4287504"/>
            <a:ext cx="1066800" cy="3624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Group 331">
            <a:extLst>
              <a:ext uri="{FF2B5EF4-FFF2-40B4-BE49-F238E27FC236}">
                <a16:creationId xmlns:a16="http://schemas.microsoft.com/office/drawing/2014/main" id="{67706F8C-1D66-4A2E-949D-66BB5183F99B}"/>
              </a:ext>
            </a:extLst>
          </p:cNvPr>
          <p:cNvGrpSpPr>
            <a:grpSpLocks/>
          </p:cNvGrpSpPr>
          <p:nvPr/>
        </p:nvGrpSpPr>
        <p:grpSpPr bwMode="auto">
          <a:xfrm rot="5400000" flipH="1" flipV="1">
            <a:off x="8586186" y="3443881"/>
            <a:ext cx="129383" cy="1905000"/>
            <a:chOff x="3353" y="2605"/>
            <a:chExt cx="257" cy="257"/>
          </a:xfrm>
        </p:grpSpPr>
        <p:sp>
          <p:nvSpPr>
            <p:cNvPr id="14" name="Line 332">
              <a:extLst>
                <a:ext uri="{FF2B5EF4-FFF2-40B4-BE49-F238E27FC236}">
                  <a16:creationId xmlns:a16="http://schemas.microsoft.com/office/drawing/2014/main" id="{8D306EC2-850E-4CC2-B9C3-7B8958A397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33">
              <a:extLst>
                <a:ext uri="{FF2B5EF4-FFF2-40B4-BE49-F238E27FC236}">
                  <a16:creationId xmlns:a16="http://schemas.microsoft.com/office/drawing/2014/main" id="{8597ED25-A79E-4192-98E2-5D17641CC6E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FEE1CE55-1CAA-4D2B-B1F2-48F9E283A0D5}"/>
              </a:ext>
            </a:extLst>
          </p:cNvPr>
          <p:cNvSpPr/>
          <p:nvPr/>
        </p:nvSpPr>
        <p:spPr>
          <a:xfrm>
            <a:off x="8851277" y="4197328"/>
            <a:ext cx="150420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Syllable indicators</a:t>
            </a: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069E449E-7B1B-4C08-8AC4-39229416CCD2}"/>
              </a:ext>
            </a:extLst>
          </p:cNvPr>
          <p:cNvSpPr/>
          <p:nvPr/>
        </p:nvSpPr>
        <p:spPr>
          <a:xfrm>
            <a:off x="8998273" y="4606264"/>
            <a:ext cx="1357205" cy="65592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Parts of speech identified by color and label</a:t>
            </a:r>
          </a:p>
        </p:txBody>
      </p:sp>
      <p:sp>
        <p:nvSpPr>
          <p:cNvPr id="18" name="Line 313">
            <a:extLst>
              <a:ext uri="{FF2B5EF4-FFF2-40B4-BE49-F238E27FC236}">
                <a16:creationId xmlns:a16="http://schemas.microsoft.com/office/drawing/2014/main" id="{B44F844A-035B-43CA-A61C-FFC190D8184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003176" y="4835732"/>
            <a:ext cx="1143002" cy="27463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BBE121-2AA7-4C97-831A-BCA78BEC05E9}"/>
              </a:ext>
            </a:extLst>
          </p:cNvPr>
          <p:cNvGrpSpPr/>
          <p:nvPr/>
        </p:nvGrpSpPr>
        <p:grpSpPr>
          <a:xfrm>
            <a:off x="6901542" y="4954321"/>
            <a:ext cx="3048001" cy="365124"/>
            <a:chOff x="5307486" y="5032538"/>
            <a:chExt cx="3074516" cy="273195"/>
          </a:xfrm>
        </p:grpSpPr>
        <p:grpSp>
          <p:nvGrpSpPr>
            <p:cNvPr id="20" name="Group 331">
              <a:extLst>
                <a:ext uri="{FF2B5EF4-FFF2-40B4-BE49-F238E27FC236}">
                  <a16:creationId xmlns:a16="http://schemas.microsoft.com/office/drawing/2014/main" id="{3A4779E6-FB91-49ED-840F-1684962408F3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 flipH="1" flipV="1">
              <a:off x="6708146" y="3631878"/>
              <a:ext cx="273195" cy="3074516"/>
              <a:chOff x="3353" y="2605"/>
              <a:chExt cx="257" cy="257"/>
            </a:xfrm>
          </p:grpSpPr>
          <p:sp>
            <p:nvSpPr>
              <p:cNvPr id="22" name="Line 332">
                <a:extLst>
                  <a:ext uri="{FF2B5EF4-FFF2-40B4-BE49-F238E27FC236}">
                    <a16:creationId xmlns:a16="http://schemas.microsoft.com/office/drawing/2014/main" id="{C4EE4B22-A1EB-43B7-99DA-0976A1F5E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Line 333">
                <a:extLst>
                  <a:ext uri="{FF2B5EF4-FFF2-40B4-BE49-F238E27FC236}">
                    <a16:creationId xmlns:a16="http://schemas.microsoft.com/office/drawing/2014/main" id="{61CAFD3D-378A-4634-A1BA-A4792AAD6A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48F4829-9C53-45B5-9BEA-C2B0B43460D7}"/>
                </a:ext>
              </a:extLst>
            </p:cNvPr>
            <p:cNvCxnSpPr>
              <a:cxnSpLocks/>
              <a:endCxn id="22" idx="0"/>
            </p:cNvCxnSpPr>
            <p:nvPr/>
          </p:nvCxnSpPr>
          <p:spPr>
            <a:xfrm>
              <a:off x="8382002" y="5168604"/>
              <a:ext cx="0" cy="130751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69F78104-90FD-4194-92E8-236DEE35823D}"/>
              </a:ext>
            </a:extLst>
          </p:cNvPr>
          <p:cNvSpPr/>
          <p:nvPr/>
        </p:nvSpPr>
        <p:spPr>
          <a:xfrm>
            <a:off x="4844053" y="1541575"/>
            <a:ext cx="2016125" cy="27463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7505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3E7DCF-5571-4E9D-9021-718F85DBE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E53EC-3E64-41A8-90F0-034106DDEB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Windows Accessibility Settings</a:t>
            </a:r>
          </a:p>
        </p:txBody>
      </p:sp>
    </p:spTree>
    <p:extLst>
      <p:ext uri="{BB962C8B-B14F-4D97-AF65-F5344CB8AC3E}">
        <p14:creationId xmlns:p14="http://schemas.microsoft.com/office/powerpoint/2010/main" val="3301753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375B34-AD0E-453D-A21F-8ABE89016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7B8F5E7-AF64-4A89-A512-6DB5942DF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Personalization Settings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B7F6046-B5D6-4EC1-ABCC-A2CAE1A57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87" y="1308587"/>
            <a:ext cx="7897525" cy="5136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9428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3E7DCF-5571-4E9D-9021-718F85DBE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E53EC-3E64-41A8-90F0-034106DDEB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the Immersive Reader</a:t>
            </a:r>
          </a:p>
        </p:txBody>
      </p:sp>
    </p:spTree>
    <p:extLst>
      <p:ext uri="{BB962C8B-B14F-4D97-AF65-F5344CB8AC3E}">
        <p14:creationId xmlns:p14="http://schemas.microsoft.com/office/powerpoint/2010/main" val="38854048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8A5C9-AB33-4BFB-AD67-E619E8E20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Windows Tools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5AB3EB-4392-43C7-A6A0-ECCE257325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7C900-FAFA-44A5-896C-F47E29A6F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7794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8EECD8-2AAE-45CF-A50D-BDE3D2980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5A5783-E68C-4C1B-A980-EA98D14C1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Windows Tools</a:t>
            </a:r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2A3A2D8-D866-4C65-9E08-A257E1D9D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64" y="1140823"/>
            <a:ext cx="10435784" cy="530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4192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17622-DBB9-4811-A2FC-EF4949F8E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Services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A64C4E-27EA-48AE-B8D4-9512A3DB5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43</a:t>
            </a:fld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F172262-48ED-439E-8FA3-67EB89EB09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6"/>
          <a:stretch/>
        </p:blipFill>
        <p:spPr bwMode="auto">
          <a:xfrm>
            <a:off x="2349341" y="1177013"/>
            <a:ext cx="9129680" cy="504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2345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AFBFF-F158-412D-9150-1CDC775D5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C52C1F-997D-445F-9AE7-814C14512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44</a:t>
            </a:fld>
            <a:endParaRPr lang="en-US" dirty="0"/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E738158F-D9A0-4FCA-BB5B-F5451264F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798" y="1163002"/>
            <a:ext cx="7580403" cy="536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0614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DDF7-C161-43B4-A806-ED01EDE93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Defragment and Optimize Drives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D97BAE-CC8C-42F7-8B7F-A4DB8138D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45</a:t>
            </a:fld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FFE6A92-E950-456E-966B-4E5DC8A22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418" y="1067209"/>
            <a:ext cx="7517163" cy="548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3026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A7034-528E-4F88-8D6F-C32E3AB0C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Cleanup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1C8A3D-84D5-48AF-9D0C-4B95B3DD9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46</a:t>
            </a:fld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8C8092F0-0832-496B-B6E2-2999B3898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181" y="1232672"/>
            <a:ext cx="3957637" cy="477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7779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91B16-2AD9-49DD-AB3F-65AFB50A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Viewer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6AAFD0-B566-4E88-A8FA-6FEADC972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47</a:t>
            </a:fld>
            <a:endParaRPr lang="en-US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1D1B145B-E0D8-4A02-85CF-00003022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536" y="1214049"/>
            <a:ext cx="8520928" cy="5161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0455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29B8F-F5D8-4626-B241-CDBC1DB10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Monitor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12D5E-8F7F-43DE-854A-C09341B36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48</a:t>
            </a:fld>
            <a:endParaRPr lang="en-US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DBB84FA8-07ED-44F7-8A80-EBE887359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835" y="1284922"/>
            <a:ext cx="9402330" cy="500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148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06129-51BE-4BDD-8004-23387C352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Registry Editor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FE18E9-B128-4317-85E3-F591C099C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49</a:t>
            </a:fld>
            <a:endParaRPr lang="en-US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BF789CFA-CA90-4566-9D70-7F34B6D30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147" y="1184223"/>
            <a:ext cx="7885339" cy="518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303">
            <a:extLst>
              <a:ext uri="{FF2B5EF4-FFF2-40B4-BE49-F238E27FC236}">
                <a16:creationId xmlns:a16="http://schemas.microsoft.com/office/drawing/2014/main" id="{BDD9C2B3-3C3D-4F9C-86EB-43C4FCC500C8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416582" y="1072849"/>
            <a:ext cx="337165" cy="496388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AutoShape 303">
            <a:extLst>
              <a:ext uri="{FF2B5EF4-FFF2-40B4-BE49-F238E27FC236}">
                <a16:creationId xmlns:a16="http://schemas.microsoft.com/office/drawing/2014/main" id="{4625619D-DB33-4354-8336-BF507479F0C6}"/>
              </a:ext>
            </a:extLst>
          </p:cNvPr>
          <p:cNvSpPr>
            <a:spLocks/>
          </p:cNvSpPr>
          <p:nvPr/>
        </p:nvSpPr>
        <p:spPr bwMode="auto">
          <a:xfrm flipH="1">
            <a:off x="2978330" y="4763483"/>
            <a:ext cx="113210" cy="444522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51">
            <a:extLst>
              <a:ext uri="{FF2B5EF4-FFF2-40B4-BE49-F238E27FC236}">
                <a16:creationId xmlns:a16="http://schemas.microsoft.com/office/drawing/2014/main" id="{A56F6D0C-5FA5-4210-A2DC-21FDD3657AD8}"/>
              </a:ext>
            </a:extLst>
          </p:cNvPr>
          <p:cNvSpPr/>
          <p:nvPr/>
        </p:nvSpPr>
        <p:spPr>
          <a:xfrm>
            <a:off x="1254305" y="4848425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Root keys</a:t>
            </a:r>
          </a:p>
        </p:txBody>
      </p:sp>
      <p:sp>
        <p:nvSpPr>
          <p:cNvPr id="10" name="AutoShape 303">
            <a:extLst>
              <a:ext uri="{FF2B5EF4-FFF2-40B4-BE49-F238E27FC236}">
                <a16:creationId xmlns:a16="http://schemas.microsoft.com/office/drawing/2014/main" id="{7A40D913-488A-45C5-ABC6-8406C16832D5}"/>
              </a:ext>
            </a:extLst>
          </p:cNvPr>
          <p:cNvSpPr>
            <a:spLocks/>
          </p:cNvSpPr>
          <p:nvPr/>
        </p:nvSpPr>
        <p:spPr bwMode="auto">
          <a:xfrm flipH="1">
            <a:off x="3105512" y="2560599"/>
            <a:ext cx="195035" cy="208107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Rounded Rectangle 51">
            <a:extLst>
              <a:ext uri="{FF2B5EF4-FFF2-40B4-BE49-F238E27FC236}">
                <a16:creationId xmlns:a16="http://schemas.microsoft.com/office/drawing/2014/main" id="{AE24F573-D199-49B3-97AD-9ABC243C6B43}"/>
              </a:ext>
            </a:extLst>
          </p:cNvPr>
          <p:cNvSpPr/>
          <p:nvPr/>
        </p:nvSpPr>
        <p:spPr>
          <a:xfrm>
            <a:off x="1367515" y="3448738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Subkeys</a:t>
            </a:r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id="{91D41BC0-833B-416F-AA76-575E4630931C}"/>
              </a:ext>
            </a:extLst>
          </p:cNvPr>
          <p:cNvSpPr/>
          <p:nvPr/>
        </p:nvSpPr>
        <p:spPr>
          <a:xfrm>
            <a:off x="6723151" y="3764437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Key values</a:t>
            </a:r>
          </a:p>
        </p:txBody>
      </p:sp>
      <p:sp>
        <p:nvSpPr>
          <p:cNvPr id="15" name="AutoShape 303">
            <a:extLst>
              <a:ext uri="{FF2B5EF4-FFF2-40B4-BE49-F238E27FC236}">
                <a16:creationId xmlns:a16="http://schemas.microsoft.com/office/drawing/2014/main" id="{23B48929-C252-4753-9155-DFD26F1E6C86}"/>
              </a:ext>
            </a:extLst>
          </p:cNvPr>
          <p:cNvSpPr>
            <a:spLocks/>
          </p:cNvSpPr>
          <p:nvPr/>
        </p:nvSpPr>
        <p:spPr bwMode="auto">
          <a:xfrm flipH="1">
            <a:off x="2978670" y="2193636"/>
            <a:ext cx="113210" cy="274637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Rounded Rectangle 51">
            <a:extLst>
              <a:ext uri="{FF2B5EF4-FFF2-40B4-BE49-F238E27FC236}">
                <a16:creationId xmlns:a16="http://schemas.microsoft.com/office/drawing/2014/main" id="{0FA5A932-F66A-42DF-B9BE-090E3A1EB9E8}"/>
              </a:ext>
            </a:extLst>
          </p:cNvPr>
          <p:cNvSpPr/>
          <p:nvPr/>
        </p:nvSpPr>
        <p:spPr>
          <a:xfrm>
            <a:off x="1247659" y="213209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Root keys</a:t>
            </a:r>
          </a:p>
        </p:txBody>
      </p:sp>
    </p:spTree>
    <p:extLst>
      <p:ext uri="{BB962C8B-B14F-4D97-AF65-F5344CB8AC3E}">
        <p14:creationId xmlns:p14="http://schemas.microsoft.com/office/powerpoint/2010/main" val="33735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EAF9F2-EB48-4828-A1DE-F19102A84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84C63D-1422-4850-A097-D0C5176A6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Spotlight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0517E-D0FE-4380-88AD-A369719659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1"/>
          <a:stretch/>
        </p:blipFill>
        <p:spPr>
          <a:xfrm>
            <a:off x="1438345" y="1265704"/>
            <a:ext cx="9181902" cy="510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59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A950F-83CA-4E74-9EEF-7979C504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 Monitor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3E32ED-B801-4798-81D2-0BD0D86F8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50</a:t>
            </a:fld>
            <a:endParaRPr lang="en-US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2BDBF65-19FB-4994-98D5-901619BF9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210" y="1046015"/>
            <a:ext cx="6439580" cy="53994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816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82B7A-0F77-4AFD-A63C-C6AC20ED8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B3B452-012E-434E-B6A4-9227F0CFE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51</a:t>
            </a:fld>
            <a:endParaRPr lang="en-US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C1CF9C00-55C7-4143-8672-49819250F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876" y="1027816"/>
            <a:ext cx="7964248" cy="533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1844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17268-42E4-40BB-B466-A9BE0E5AC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01" y="56727"/>
            <a:ext cx="10821699" cy="844611"/>
          </a:xfrm>
        </p:spPr>
        <p:txBody>
          <a:bodyPr/>
          <a:lstStyle/>
          <a:p>
            <a:r>
              <a:rPr lang="en-US" dirty="0"/>
              <a:t>System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BAB5BC-395F-4DA3-9B73-72AB92A35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52</a:t>
            </a:fld>
            <a:endParaRPr lang="en-US" dirty="0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17FA1C88-1A1B-4C7B-8A35-7C1A0CCF5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071" y="1530008"/>
            <a:ext cx="7235704" cy="491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9460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B28E6-C118-477D-91EC-ED4F6183F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Scheduler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28B694-F7AB-4C61-B721-68F05ACA4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53</a:t>
            </a:fld>
            <a:endParaRPr lang="en-US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15C16756-B5FB-4368-9B8B-E09F9FC56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285" y="1193621"/>
            <a:ext cx="6996929" cy="525185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787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415028-E336-4836-84B2-3D168C86A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ECE6E-70FB-4AF7-A663-ED78B9A9C9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Windows Administrative Tools</a:t>
            </a:r>
          </a:p>
        </p:txBody>
      </p:sp>
    </p:spTree>
    <p:extLst>
      <p:ext uri="{BB962C8B-B14F-4D97-AF65-F5344CB8AC3E}">
        <p14:creationId xmlns:p14="http://schemas.microsoft.com/office/powerpoint/2010/main" val="10483106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commands covered in this lesson do you think you will find most useful?</a:t>
            </a:r>
          </a:p>
          <a:p>
            <a:r>
              <a:rPr lang="en-US" dirty="0"/>
              <a:t>Do you think you will use any Accessibility features? Why or why not?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F5513B-7119-4497-B208-6A832FE0C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7D6C9A-7D62-4043-8D80-316045470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Settings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0DEED85-9A33-4C3E-A568-D9504FF8F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901" y="2168434"/>
            <a:ext cx="7847792" cy="27606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505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7CCC9B-AC54-4B52-97B2-AA3231DE0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3B3879-EB00-4C69-8AE9-E2D81CDDF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Settings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53F0B41-8EEB-45CF-8F26-B88FDE0B4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705" y="1307551"/>
            <a:ext cx="4836089" cy="5055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164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6BD294-82FE-4D26-8EDD-7F958A472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68AE23-FEBA-411E-984F-97C2D3194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Settings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456029E-EB4C-4F99-9733-44F37390D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14347"/>
            <a:ext cx="4159721" cy="464561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20E575EA-4BB3-46E6-9BE0-974F90919B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"/>
          <a:stretch/>
        </p:blipFill>
        <p:spPr bwMode="auto">
          <a:xfrm>
            <a:off x="2358620" y="1214347"/>
            <a:ext cx="3574460" cy="51501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Line 313">
            <a:extLst>
              <a:ext uri="{FF2B5EF4-FFF2-40B4-BE49-F238E27FC236}">
                <a16:creationId xmlns:a16="http://schemas.microsoft.com/office/drawing/2014/main" id="{33F2E177-4C5A-4A6E-825E-EDB0C9A3465C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5846762" y="448006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78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1E5252-1E7C-4080-A0C9-2E500E6DF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110AA15-EDC2-4F9B-BDCA-BA6C161CB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and Maintenance Settings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C04C0AD-F628-4044-A9C1-FE30F12EE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07" y="1886330"/>
            <a:ext cx="5240007" cy="34086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67E7F25E-4346-43BA-B3AE-00497D05C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325" y="985797"/>
            <a:ext cx="4184875" cy="260487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5E91DA26-6B2F-4A54-9BCA-A1DF306F7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979" y="3773035"/>
            <a:ext cx="4211566" cy="293305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4F2AD1DC-FA3C-47EE-8ED3-CDDD59925B2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238205" y="2669173"/>
            <a:ext cx="1071156" cy="644434"/>
          </a:xfrm>
          <a:prstGeom prst="bentConnector3">
            <a:avLst>
              <a:gd name="adj1" fmla="val 98780"/>
            </a:avLst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334">
            <a:extLst>
              <a:ext uri="{FF2B5EF4-FFF2-40B4-BE49-F238E27FC236}">
                <a16:creationId xmlns:a16="http://schemas.microsoft.com/office/drawing/2014/main" id="{27A52161-80C0-4AAC-AE72-56505E53B3C8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451566" y="3773033"/>
            <a:ext cx="637237" cy="799891"/>
            <a:chOff x="3353" y="2605"/>
            <a:chExt cx="257" cy="257"/>
          </a:xfrm>
        </p:grpSpPr>
        <p:sp>
          <p:nvSpPr>
            <p:cNvPr id="14" name="Line 335">
              <a:extLst>
                <a:ext uri="{FF2B5EF4-FFF2-40B4-BE49-F238E27FC236}">
                  <a16:creationId xmlns:a16="http://schemas.microsoft.com/office/drawing/2014/main" id="{1BA5EA25-E6CD-4C3A-9A54-2DD6F22E45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336">
              <a:extLst>
                <a:ext uri="{FF2B5EF4-FFF2-40B4-BE49-F238E27FC236}">
                  <a16:creationId xmlns:a16="http://schemas.microsoft.com/office/drawing/2014/main" id="{DF032855-A179-4DB0-B0F7-108DBD9C757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752615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2EE3165E-6E41-4D44-B53E-44DFFF8A99AF}" vid="{50343048-F59B-7A40-87E4-372C515EA0F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LO_OV_Template_5_0_WIDE</Template>
  <TotalTime>2786</TotalTime>
  <Words>673</Words>
  <Application>Microsoft Office PowerPoint</Application>
  <PresentationFormat>Widescreen</PresentationFormat>
  <Paragraphs>212</Paragraphs>
  <Slides>55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Arial</vt:lpstr>
      <vt:lpstr>Calibri</vt:lpstr>
      <vt:lpstr>LO Choice</vt:lpstr>
      <vt:lpstr>Configuring Windows 11</vt:lpstr>
      <vt:lpstr>Configure Settings</vt:lpstr>
      <vt:lpstr>The Settings App Categories</vt:lpstr>
      <vt:lpstr>Personalization Settings</vt:lpstr>
      <vt:lpstr>Windows Spotlight</vt:lpstr>
      <vt:lpstr>Start Settings</vt:lpstr>
      <vt:lpstr>Taskbar Settings</vt:lpstr>
      <vt:lpstr>Performance Settings</vt:lpstr>
      <vt:lpstr>Security and Maintenance Settings</vt:lpstr>
      <vt:lpstr>PowerPoint Presentation</vt:lpstr>
      <vt:lpstr>Use Windows System Commands</vt:lpstr>
      <vt:lpstr>The Quick Link Menu </vt:lpstr>
      <vt:lpstr>Task Manager</vt:lpstr>
      <vt:lpstr>The Command Prompt</vt:lpstr>
      <vt:lpstr>The Elevated Command Prompt</vt:lpstr>
      <vt:lpstr>Windows PowerShell</vt:lpstr>
      <vt:lpstr>Windows Terminal</vt:lpstr>
      <vt:lpstr>Windows Terminal Settings</vt:lpstr>
      <vt:lpstr>The Control Panel</vt:lpstr>
      <vt:lpstr>The Run Command</vt:lpstr>
      <vt:lpstr>PowerPoint Presentation</vt:lpstr>
      <vt:lpstr>PowerPoint Presentation</vt:lpstr>
      <vt:lpstr>Manage Printers and Other Devices</vt:lpstr>
      <vt:lpstr>Bluetooth &amp; Devices Settings</vt:lpstr>
      <vt:lpstr>Peripherals</vt:lpstr>
      <vt:lpstr>Printers &amp; Scanners Settings</vt:lpstr>
      <vt:lpstr>Printers</vt:lpstr>
      <vt:lpstr>Printing Documents</vt:lpstr>
      <vt:lpstr>Print Queues</vt:lpstr>
      <vt:lpstr>The Your Phone App</vt:lpstr>
      <vt:lpstr>PowerPoint Presentation</vt:lpstr>
      <vt:lpstr>Use Accessibility Features</vt:lpstr>
      <vt:lpstr>The Accessibility Category in Settings</vt:lpstr>
      <vt:lpstr>Accessibility Options on the Login Screen</vt:lpstr>
      <vt:lpstr>Vision Settings</vt:lpstr>
      <vt:lpstr>Hearing Settings</vt:lpstr>
      <vt:lpstr>Interaction Settings</vt:lpstr>
      <vt:lpstr>Immersive Reader</vt:lpstr>
      <vt:lpstr>PowerPoint Presentation</vt:lpstr>
      <vt:lpstr>PowerPoint Presentation</vt:lpstr>
      <vt:lpstr>Use Windows Tools</vt:lpstr>
      <vt:lpstr>Windows Tools</vt:lpstr>
      <vt:lpstr>Component Services</vt:lpstr>
      <vt:lpstr>Computer Management</vt:lpstr>
      <vt:lpstr>Defragment and Optimize Drives</vt:lpstr>
      <vt:lpstr>Disk Cleanup</vt:lpstr>
      <vt:lpstr>Event Viewer</vt:lpstr>
      <vt:lpstr>Performance Monitor</vt:lpstr>
      <vt:lpstr>Registry Editor</vt:lpstr>
      <vt:lpstr>Resource Monitor</vt:lpstr>
      <vt:lpstr>Services</vt:lpstr>
      <vt:lpstr>System Configuration</vt:lpstr>
      <vt:lpstr>Task Scheduler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Configuring Windows 11</dc:title>
  <dc:creator>Gail Sandler</dc:creator>
  <cp:lastModifiedBy>Gail Sandler</cp:lastModifiedBy>
  <cp:revision>12</cp:revision>
  <dcterms:created xsi:type="dcterms:W3CDTF">2021-11-09T14:29:05Z</dcterms:created>
  <dcterms:modified xsi:type="dcterms:W3CDTF">2022-02-01T01:12:39Z</dcterms:modified>
</cp:coreProperties>
</file>